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79" r:id="rId3"/>
    <p:sldId id="280" r:id="rId4"/>
    <p:sldId id="273" r:id="rId5"/>
    <p:sldId id="300" r:id="rId6"/>
    <p:sldId id="276" r:id="rId7"/>
    <p:sldId id="301" r:id="rId8"/>
    <p:sldId id="257" r:id="rId9"/>
    <p:sldId id="303" r:id="rId10"/>
    <p:sldId id="281" r:id="rId11"/>
    <p:sldId id="275" r:id="rId12"/>
    <p:sldId id="304" r:id="rId13"/>
    <p:sldId id="305" r:id="rId14"/>
    <p:sldId id="277" r:id="rId15"/>
    <p:sldId id="306" r:id="rId16"/>
    <p:sldId id="278" r:id="rId17"/>
    <p:sldId id="307" r:id="rId18"/>
    <p:sldId id="285" r:id="rId19"/>
    <p:sldId id="308" r:id="rId20"/>
    <p:sldId id="282" r:id="rId21"/>
    <p:sldId id="274" r:id="rId22"/>
    <p:sldId id="309" r:id="rId23"/>
    <p:sldId id="272" r:id="rId24"/>
    <p:sldId id="310" r:id="rId25"/>
    <p:sldId id="286" r:id="rId26"/>
    <p:sldId id="311" r:id="rId27"/>
    <p:sldId id="312" r:id="rId28"/>
    <p:sldId id="283" r:id="rId29"/>
    <p:sldId id="287" r:id="rId30"/>
    <p:sldId id="288" r:id="rId31"/>
    <p:sldId id="313" r:id="rId32"/>
    <p:sldId id="314" r:id="rId33"/>
    <p:sldId id="289" r:id="rId34"/>
    <p:sldId id="315" r:id="rId35"/>
    <p:sldId id="290" r:id="rId36"/>
    <p:sldId id="291" r:id="rId37"/>
    <p:sldId id="316" r:id="rId38"/>
    <p:sldId id="317" r:id="rId39"/>
    <p:sldId id="318" r:id="rId40"/>
    <p:sldId id="292" r:id="rId41"/>
    <p:sldId id="293" r:id="rId42"/>
    <p:sldId id="295" r:id="rId43"/>
    <p:sldId id="296" r:id="rId44"/>
    <p:sldId id="319" r:id="rId45"/>
    <p:sldId id="297" r:id="rId46"/>
    <p:sldId id="320" r:id="rId47"/>
    <p:sldId id="321" r:id="rId48"/>
    <p:sldId id="322" r:id="rId49"/>
    <p:sldId id="298" r:id="rId50"/>
    <p:sldId id="294" r:id="rId51"/>
    <p:sldId id="284" r:id="rId52"/>
    <p:sldId id="299" r:id="rId53"/>
    <p:sldId id="27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202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/>
    <p:restoredTop sz="93201"/>
  </p:normalViewPr>
  <p:slideViewPr>
    <p:cSldViewPr snapToGrid="0" snapToObjects="1">
      <p:cViewPr varScale="1">
        <p:scale>
          <a:sx n="107" d="100"/>
          <a:sy n="107" d="100"/>
        </p:scale>
        <p:origin x="174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E6F04-6757-4DF8-9A20-0DB0A6140EA5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BB2B3-2F20-4498-9010-0FD8EDB61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2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1294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15EF-2DD8-45F6-9A41-0538E4BBCC54}" type="datetime1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55726" y="6359037"/>
            <a:ext cx="103478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5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0444-9A1B-4CF3-92A6-DD73DCC23113}" type="datetime1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55726" y="6359037"/>
            <a:ext cx="103478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2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240-BE7D-4446-9B70-12E1ED3397E7}" type="datetime1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55726" y="6359037"/>
            <a:ext cx="103478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3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ED40-8967-4D9F-9DA6-9FB1BA7A1B56}" type="datetime1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55726" y="6359037"/>
            <a:ext cx="103478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49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1691-3B87-470F-ACD8-ACA064CD94DA}" type="datetime1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55726" y="6359037"/>
            <a:ext cx="103478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21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73B3-2AC8-481B-9671-769CC10EDDA4}" type="datetime1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55726" y="6359037"/>
            <a:ext cx="103478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1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390B-0FEE-4D0C-A0DB-356618DC4933}" type="datetime1">
              <a:rPr lang="en-US" smtClean="0"/>
              <a:t>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255726" y="6359037"/>
            <a:ext cx="103478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0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38039-F192-4575-ABD7-01FD77373F80}" type="datetime1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55726" y="6359037"/>
            <a:ext cx="103478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2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05BA-C00B-42AD-B050-CF535E182CA9}" type="datetime1">
              <a:rPr lang="en-US" smtClean="0"/>
              <a:t>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55726" y="6359037"/>
            <a:ext cx="103478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5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C4DE-43D9-44D7-BF55-F6AEAF767567}" type="datetime1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55726" y="6359037"/>
            <a:ext cx="103478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9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F317-210E-4A7B-9DD8-E29E55224763}" type="datetime1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55726" y="6359037"/>
            <a:ext cx="103478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1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40770"/>
            <a:ext cx="8229600" cy="676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49302" y="6356350"/>
            <a:ext cx="7473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1C76-657E-4AC9-863E-10F1CC909953}" type="datetime1">
              <a:rPr lang="en-US" smtClean="0"/>
              <a:t>2/7/2019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8904" y="6356350"/>
            <a:ext cx="537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1FEBA-683F-B44C-A647-A4FB58DC87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759" y="-3151"/>
            <a:ext cx="9144000" cy="546759"/>
          </a:xfrm>
          <a:prstGeom prst="rect">
            <a:avLst/>
          </a:prstGeom>
          <a:solidFill>
            <a:srgbClr val="B12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u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8" y="6264361"/>
            <a:ext cx="1316995" cy="551178"/>
          </a:xfrm>
          <a:prstGeom prst="rect">
            <a:avLst/>
          </a:prstGeom>
        </p:spPr>
      </p:pic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" y="-5669"/>
            <a:ext cx="2210671" cy="61526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554872" y="6352143"/>
            <a:ext cx="5276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ell MT"/>
                <a:cs typeface="Bell MT"/>
              </a:rPr>
              <a:t>Department of Electrical &amp; Computer Engineering </a:t>
            </a:r>
          </a:p>
        </p:txBody>
      </p:sp>
    </p:spTree>
    <p:extLst>
      <p:ext uri="{BB962C8B-B14F-4D97-AF65-F5344CB8AC3E}">
        <p14:creationId xmlns:p14="http://schemas.microsoft.com/office/powerpoint/2010/main" val="37797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Tx/>
        <a:buFont typeface="Wingdings" charset="2"/>
        <a:buChar char="§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914400" indent="-457200" algn="l" defTabSz="457200" rtl="0" eaLnBrk="1" latinLnBrk="0" hangingPunct="1">
        <a:spcBef>
          <a:spcPct val="20000"/>
        </a:spcBef>
        <a:buClrTx/>
        <a:buFont typeface="Arial"/>
        <a:buChar char="•"/>
        <a:defRPr sz="2400" kern="1200">
          <a:solidFill>
            <a:srgbClr val="B12020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ClrTx/>
        <a:buFont typeface="Wingdings" charset="2"/>
        <a:buChar char="§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ClrTx/>
        <a:buFont typeface="Arial"/>
        <a:buChar char="•"/>
        <a:defRPr sz="1800" kern="1200">
          <a:solidFill>
            <a:srgbClr val="B12020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ClrTx/>
        <a:buFont typeface="Wingdings" charset="2"/>
        <a:buChar char="§"/>
        <a:defRPr sz="18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317" y="1713442"/>
            <a:ext cx="8736106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Post-quantum Crypto </a:t>
            </a:r>
            <a:r>
              <a:rPr lang="en-US" dirty="0"/>
              <a:t>Primitives</a:t>
            </a:r>
            <a:br>
              <a:rPr lang="en-US" dirty="0"/>
            </a:br>
            <a:r>
              <a:rPr lang="en-US" sz="2800" dirty="0" smtClean="0"/>
              <a:t>(Public-key Encryption &amp; Key Exchange)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Lake Bu</a:t>
            </a:r>
          </a:p>
          <a:p>
            <a:r>
              <a:rPr lang="en-US" dirty="0" smtClean="0"/>
              <a:t>ASCS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8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Presentation Flow</a:t>
            </a:r>
            <a:endParaRPr lang="en-US" sz="360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9929" cy="45259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p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roblems brought up by quantum computers</a:t>
            </a:r>
          </a:p>
          <a:p>
            <a:r>
              <a:rPr lang="en-US" dirty="0"/>
              <a:t>How pressing is the security issue?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RSA’s vulnerability under quantum computing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Public-key systems for post-quantum era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Code-based encryption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Lattice-based encryption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Hardware implementation for the primitives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How Pressing is the Issue?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Timeline</a:t>
            </a:r>
            <a:endParaRPr lang="en-US" dirty="0"/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5" y="2078038"/>
            <a:ext cx="7200900" cy="4048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52426" y="5238089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(1 ~ 5 </a:t>
            </a:r>
            <a:r>
              <a:rPr lang="en-US" sz="1100" b="1" dirty="0" err="1" smtClean="0">
                <a:solidFill>
                  <a:srgbClr val="0070C0"/>
                </a:solidFill>
                <a:latin typeface="Avenir Book" panose="02000503020000020003" pitchFamily="2" charset="0"/>
              </a:rPr>
              <a:t>yr</a:t>
            </a:r>
            <a:r>
              <a:rPr lang="en-US" sz="1100" b="1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)</a:t>
            </a:r>
            <a:endParaRPr lang="en-US" sz="1100" b="1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3287" y="4231036"/>
            <a:ext cx="2779058" cy="1326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15035" y="3021106"/>
            <a:ext cx="842683" cy="16136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15035" y="3518647"/>
            <a:ext cx="663389" cy="1613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42278" y="3955835"/>
            <a:ext cx="5645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FF0000"/>
                </a:solidFill>
                <a:latin typeface="Avenir Book" panose="02000503020000020003" pitchFamily="2" charset="0"/>
              </a:rPr>
              <a:t>(11</a:t>
            </a:r>
            <a:r>
              <a:rPr lang="en-US" sz="1100" b="1" dirty="0" smtClean="0">
                <a:solidFill>
                  <a:srgbClr val="FF0000"/>
                </a:solidFill>
                <a:latin typeface="Avenir Book" panose="02000503020000020003" pitchFamily="2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Avenir Book" panose="02000503020000020003" pitchFamily="2" charset="0"/>
              </a:rPr>
              <a:t>yr</a:t>
            </a:r>
            <a:r>
              <a:rPr lang="en-US" sz="1100" b="1" dirty="0" smtClean="0">
                <a:solidFill>
                  <a:srgbClr val="FF0000"/>
                </a:solidFill>
                <a:latin typeface="Avenir Book" panose="02000503020000020003" pitchFamily="2" charset="0"/>
              </a:rPr>
              <a:t>)</a:t>
            </a:r>
            <a:endParaRPr lang="en-US" sz="110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46095" y="3497162"/>
            <a:ext cx="2673443" cy="6829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11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83390" y="6610306"/>
            <a:ext cx="6918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* Lee Wilson, The Rise of Quantum Computers – The Current State of Cryptographic Affairs, </a:t>
            </a:r>
            <a:r>
              <a:rPr lang="en-US" sz="1200" dirty="0" smtClean="0">
                <a:latin typeface="Avenir Book" panose="02000503020000020003" pitchFamily="2" charset="0"/>
              </a:rPr>
              <a:t>2016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73080" y="210789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*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4961" y="3137021"/>
            <a:ext cx="5645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Avenir Book" panose="02000503020000020003" pitchFamily="2" charset="0"/>
              </a:rPr>
              <a:t>(</a:t>
            </a:r>
            <a:r>
              <a:rPr lang="en-US" sz="1100" b="1" dirty="0" smtClean="0">
                <a:solidFill>
                  <a:srgbClr val="00B050"/>
                </a:solidFill>
                <a:latin typeface="Avenir Book" panose="02000503020000020003" pitchFamily="2" charset="0"/>
              </a:rPr>
              <a:t>23 </a:t>
            </a:r>
            <a:r>
              <a:rPr lang="en-US" sz="1100" b="1" dirty="0" err="1" smtClean="0">
                <a:solidFill>
                  <a:srgbClr val="00B050"/>
                </a:solidFill>
                <a:latin typeface="Avenir Book" panose="02000503020000020003" pitchFamily="2" charset="0"/>
              </a:rPr>
              <a:t>yr</a:t>
            </a:r>
            <a:r>
              <a:rPr lang="en-US" sz="1100" b="1" dirty="0" smtClean="0">
                <a:solidFill>
                  <a:srgbClr val="00B050"/>
                </a:solidFill>
                <a:latin typeface="Avenir Book" panose="02000503020000020003" pitchFamily="2" charset="0"/>
              </a:rPr>
              <a:t>)</a:t>
            </a:r>
            <a:endParaRPr lang="en-US" sz="1100" b="1" dirty="0">
              <a:solidFill>
                <a:srgbClr val="00B05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How Pressing is the Issue?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Timeline</a:t>
            </a:r>
            <a:endParaRPr lang="en-US" dirty="0"/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5" y="2078038"/>
            <a:ext cx="7200900" cy="4048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52426" y="5238089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(1 ~ 5 </a:t>
            </a:r>
            <a:r>
              <a:rPr lang="en-US" sz="1100" b="1" dirty="0" err="1" smtClean="0">
                <a:solidFill>
                  <a:srgbClr val="0070C0"/>
                </a:solidFill>
                <a:latin typeface="Avenir Book" panose="02000503020000020003" pitchFamily="2" charset="0"/>
              </a:rPr>
              <a:t>yr</a:t>
            </a:r>
            <a:r>
              <a:rPr lang="en-US" sz="1100" b="1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)</a:t>
            </a:r>
            <a:endParaRPr lang="en-US" sz="1100" b="1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3287" y="4231036"/>
            <a:ext cx="2779058" cy="1326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15035" y="3021106"/>
            <a:ext cx="842683" cy="16136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15035" y="3518647"/>
            <a:ext cx="663389" cy="1613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80750" y="3955835"/>
            <a:ext cx="4876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FF0000"/>
                </a:solidFill>
                <a:latin typeface="Avenir Book" panose="02000503020000020003" pitchFamily="2" charset="0"/>
              </a:rPr>
              <a:t>(7</a:t>
            </a:r>
            <a:r>
              <a:rPr lang="en-US" sz="1100" b="1" dirty="0" smtClean="0">
                <a:solidFill>
                  <a:srgbClr val="FF0000"/>
                </a:solidFill>
                <a:latin typeface="Avenir Book" panose="02000503020000020003" pitchFamily="2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Avenir Book" panose="02000503020000020003" pitchFamily="2" charset="0"/>
              </a:rPr>
              <a:t>yr</a:t>
            </a:r>
            <a:r>
              <a:rPr lang="en-US" sz="1100" b="1" dirty="0" smtClean="0">
                <a:solidFill>
                  <a:srgbClr val="FF0000"/>
                </a:solidFill>
                <a:latin typeface="Avenir Book" panose="02000503020000020003" pitchFamily="2" charset="0"/>
              </a:rPr>
              <a:t>)</a:t>
            </a:r>
            <a:endParaRPr lang="en-US" sz="110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12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83390" y="6610306"/>
            <a:ext cx="6918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* Lee Wilson, The Rise of Quantum Computers – The Current State of Cryptographic Affairs, </a:t>
            </a:r>
            <a:r>
              <a:rPr lang="en-US" sz="1200" dirty="0" smtClean="0">
                <a:latin typeface="Avenir Book" panose="02000503020000020003" pitchFamily="2" charset="0"/>
              </a:rPr>
              <a:t>2016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73080" y="210789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*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4961" y="3137021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B050"/>
                </a:solidFill>
                <a:latin typeface="Avenir Book" panose="02000503020000020003" pitchFamily="2" charset="0"/>
              </a:rPr>
              <a:t>(19 </a:t>
            </a:r>
            <a:r>
              <a:rPr lang="en-US" sz="1100" b="1" dirty="0" err="1" smtClean="0">
                <a:solidFill>
                  <a:srgbClr val="00B050"/>
                </a:solidFill>
                <a:latin typeface="Avenir Book" panose="02000503020000020003" pitchFamily="2" charset="0"/>
              </a:rPr>
              <a:t>yr</a:t>
            </a:r>
            <a:r>
              <a:rPr lang="en-US" sz="1100" b="1" dirty="0" smtClean="0">
                <a:solidFill>
                  <a:srgbClr val="00B050"/>
                </a:solidFill>
                <a:latin typeface="Avenir Book" panose="02000503020000020003" pitchFamily="2" charset="0"/>
              </a:rPr>
              <a:t>)</a:t>
            </a:r>
            <a:endParaRPr lang="en-US" sz="1100" b="1" dirty="0">
              <a:solidFill>
                <a:srgbClr val="00B05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5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How Pressing is the Issue?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Timeline</a:t>
            </a:r>
            <a:endParaRPr lang="en-US" dirty="0"/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5" y="2078038"/>
            <a:ext cx="7200900" cy="4048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52426" y="5238089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(1 ~ 5 </a:t>
            </a:r>
            <a:r>
              <a:rPr lang="en-US" sz="1100" b="1" dirty="0" err="1" smtClean="0">
                <a:solidFill>
                  <a:srgbClr val="0070C0"/>
                </a:solidFill>
                <a:latin typeface="Avenir Book" panose="02000503020000020003" pitchFamily="2" charset="0"/>
              </a:rPr>
              <a:t>yr</a:t>
            </a:r>
            <a:r>
              <a:rPr lang="en-US" sz="1100" b="1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)</a:t>
            </a:r>
            <a:endParaRPr lang="en-US" sz="1100" b="1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15035" y="3021106"/>
            <a:ext cx="842683" cy="16136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15035" y="3518647"/>
            <a:ext cx="663389" cy="1613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80750" y="3955835"/>
            <a:ext cx="4876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FF0000"/>
                </a:solidFill>
                <a:latin typeface="Avenir Book" panose="02000503020000020003" pitchFamily="2" charset="0"/>
              </a:rPr>
              <a:t>(7</a:t>
            </a:r>
            <a:r>
              <a:rPr lang="en-US" sz="1100" b="1" dirty="0" smtClean="0">
                <a:solidFill>
                  <a:srgbClr val="FF0000"/>
                </a:solidFill>
                <a:latin typeface="Avenir Book" panose="02000503020000020003" pitchFamily="2" charset="0"/>
              </a:rPr>
              <a:t> </a:t>
            </a:r>
            <a:r>
              <a:rPr lang="en-US" sz="1100" b="1" dirty="0" err="1" smtClean="0">
                <a:solidFill>
                  <a:srgbClr val="FF0000"/>
                </a:solidFill>
                <a:latin typeface="Avenir Book" panose="02000503020000020003" pitchFamily="2" charset="0"/>
              </a:rPr>
              <a:t>yr</a:t>
            </a:r>
            <a:r>
              <a:rPr lang="en-US" sz="1100" b="1" dirty="0" smtClean="0">
                <a:solidFill>
                  <a:srgbClr val="FF0000"/>
                </a:solidFill>
                <a:latin typeface="Avenir Book" panose="02000503020000020003" pitchFamily="2" charset="0"/>
              </a:rPr>
              <a:t>)</a:t>
            </a:r>
            <a:endParaRPr lang="en-US" sz="110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13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83390" y="6610306"/>
            <a:ext cx="6918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* Lee Wilson, The Rise of Quantum Computers – The Current State of Cryptographic Affairs, </a:t>
            </a:r>
            <a:r>
              <a:rPr lang="en-US" sz="1200" dirty="0" smtClean="0">
                <a:latin typeface="Avenir Book" panose="02000503020000020003" pitchFamily="2" charset="0"/>
              </a:rPr>
              <a:t>2016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73080" y="210789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*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4961" y="3137021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B050"/>
                </a:solidFill>
                <a:latin typeface="Avenir Book" panose="02000503020000020003" pitchFamily="2" charset="0"/>
              </a:rPr>
              <a:t>(19 </a:t>
            </a:r>
            <a:r>
              <a:rPr lang="en-US" sz="1100" b="1" dirty="0" err="1" smtClean="0">
                <a:solidFill>
                  <a:srgbClr val="00B050"/>
                </a:solidFill>
                <a:latin typeface="Avenir Book" panose="02000503020000020003" pitchFamily="2" charset="0"/>
              </a:rPr>
              <a:t>yr</a:t>
            </a:r>
            <a:r>
              <a:rPr lang="en-US" sz="1100" b="1" dirty="0" smtClean="0">
                <a:solidFill>
                  <a:srgbClr val="00B050"/>
                </a:solidFill>
                <a:latin typeface="Avenir Book" panose="02000503020000020003" pitchFamily="2" charset="0"/>
              </a:rPr>
              <a:t>)</a:t>
            </a:r>
            <a:endParaRPr lang="en-US" sz="1100" b="1" dirty="0">
              <a:solidFill>
                <a:srgbClr val="00B05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How Pressing is the Issue?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What do people say?</a:t>
            </a:r>
            <a:endParaRPr lang="en-US" dirty="0"/>
          </a:p>
          <a:p>
            <a:pPr lvl="2"/>
            <a:r>
              <a:rPr lang="en-US" dirty="0"/>
              <a:t>Nadia </a:t>
            </a:r>
            <a:r>
              <a:rPr lang="en-US" dirty="0" err="1" smtClean="0"/>
              <a:t>Heninger</a:t>
            </a:r>
            <a:r>
              <a:rPr lang="en-US" dirty="0" smtClean="0"/>
              <a:t> et. al., </a:t>
            </a:r>
            <a:r>
              <a:rPr lang="en-US" sz="1400" dirty="0" smtClean="0"/>
              <a:t>Post-Quantum RSA, 2017</a:t>
            </a:r>
          </a:p>
          <a:p>
            <a:pPr lvl="3"/>
            <a:r>
              <a:rPr lang="en-US" sz="1600" dirty="0"/>
              <a:t>“RSA is not entirely dead even if quantum computers are </a:t>
            </a:r>
            <a:r>
              <a:rPr lang="en-US" sz="1600" dirty="0" smtClean="0"/>
              <a:t>practical”</a:t>
            </a:r>
          </a:p>
          <a:p>
            <a:pPr lvl="3"/>
            <a:r>
              <a:rPr lang="en-US" sz="1600" dirty="0" smtClean="0"/>
              <a:t>Proposed a </a:t>
            </a:r>
            <a:r>
              <a:rPr lang="en-US" sz="1600" u="sng" dirty="0" smtClean="0"/>
              <a:t>terabyte-sized</a:t>
            </a:r>
            <a:r>
              <a:rPr lang="en-US" sz="1600" dirty="0" smtClean="0"/>
              <a:t> key, taking 5 days to generate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4098" name="Picture 2" descr="Image result for deb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23" y="4226976"/>
            <a:ext cx="3548436" cy="20817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2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How Pressing is the Issue?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What do people say?</a:t>
            </a:r>
            <a:endParaRPr lang="en-US" dirty="0"/>
          </a:p>
          <a:p>
            <a:pPr lvl="2"/>
            <a:r>
              <a:rPr lang="en-US" dirty="0"/>
              <a:t>Nadia </a:t>
            </a:r>
            <a:r>
              <a:rPr lang="en-US" dirty="0" err="1" smtClean="0"/>
              <a:t>Heninger</a:t>
            </a:r>
            <a:r>
              <a:rPr lang="en-US" dirty="0" smtClean="0"/>
              <a:t> et. al., </a:t>
            </a:r>
            <a:r>
              <a:rPr lang="en-US" sz="1400" dirty="0" smtClean="0"/>
              <a:t>Post-Quantum RSA, 2017</a:t>
            </a:r>
          </a:p>
          <a:p>
            <a:pPr lvl="3"/>
            <a:r>
              <a:rPr lang="en-US" sz="1600" dirty="0"/>
              <a:t>“RSA is not entirely dead even if quantum computers are </a:t>
            </a:r>
            <a:r>
              <a:rPr lang="en-US" sz="1600" dirty="0" smtClean="0"/>
              <a:t>practical”</a:t>
            </a:r>
          </a:p>
          <a:p>
            <a:pPr lvl="3"/>
            <a:r>
              <a:rPr lang="en-US" sz="1600" dirty="0" smtClean="0"/>
              <a:t>Proposed a </a:t>
            </a:r>
            <a:r>
              <a:rPr lang="en-US" sz="1600" u="sng" dirty="0" smtClean="0"/>
              <a:t>terabyte-sized</a:t>
            </a:r>
            <a:r>
              <a:rPr lang="en-US" sz="1600" dirty="0" smtClean="0"/>
              <a:t> key, taking 5 days to generate</a:t>
            </a:r>
          </a:p>
          <a:p>
            <a:pPr lvl="2"/>
            <a:r>
              <a:rPr lang="en-US" dirty="0" smtClean="0"/>
              <a:t>Scott </a:t>
            </a:r>
            <a:r>
              <a:rPr lang="en-US" dirty="0"/>
              <a:t>Aaronson, </a:t>
            </a:r>
            <a:r>
              <a:rPr lang="en-US" sz="1400" dirty="0" smtClean="0"/>
              <a:t>director </a:t>
            </a:r>
            <a:r>
              <a:rPr lang="en-US" sz="1400" dirty="0"/>
              <a:t>of the Quantum Information Center at </a:t>
            </a:r>
            <a:r>
              <a:rPr lang="en-US" sz="1400" dirty="0" smtClean="0"/>
              <a:t>UT, Austin</a:t>
            </a:r>
          </a:p>
          <a:p>
            <a:pPr lvl="3"/>
            <a:r>
              <a:rPr lang="en-US" sz="1600" dirty="0"/>
              <a:t>“The encryption and decryption cost is </a:t>
            </a:r>
            <a:r>
              <a:rPr lang="en-US" sz="1600" dirty="0" smtClean="0"/>
              <a:t>terrible…”</a:t>
            </a:r>
          </a:p>
          <a:p>
            <a:pPr lvl="3"/>
            <a:r>
              <a:rPr lang="en-US" sz="1600" dirty="0" smtClean="0"/>
              <a:t>“Using </a:t>
            </a:r>
            <a:r>
              <a:rPr lang="en-US" sz="1600" dirty="0"/>
              <a:t>enormous RSA keys is </a:t>
            </a:r>
            <a:r>
              <a:rPr lang="en-US" sz="1600" dirty="0" smtClean="0"/>
              <a:t>extremely vulnerable </a:t>
            </a:r>
            <a:r>
              <a:rPr lang="en-US" sz="1600" dirty="0"/>
              <a:t>to even a modest improvement in </a:t>
            </a:r>
            <a:r>
              <a:rPr lang="en-US" sz="1600" u="sng" dirty="0"/>
              <a:t>algorithms</a:t>
            </a:r>
            <a:r>
              <a:rPr lang="en-US" sz="1600" dirty="0"/>
              <a:t> or </a:t>
            </a:r>
            <a:r>
              <a:rPr lang="en-US" sz="1600" u="sng" dirty="0"/>
              <a:t>hardware</a:t>
            </a:r>
            <a:r>
              <a:rPr lang="en-US" sz="1600" dirty="0" smtClean="0"/>
              <a:t>”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4098" name="Picture 2" descr="Image result for deb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23" y="4226976"/>
            <a:ext cx="3548436" cy="20817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9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How Pressing is the Issue?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companies/institutes say?</a:t>
            </a:r>
            <a:endParaRPr lang="en-US" dirty="0"/>
          </a:p>
          <a:p>
            <a:pPr lvl="2"/>
            <a:r>
              <a:rPr lang="en-US" dirty="0" smtClean="0"/>
              <a:t>Microsoft Research</a:t>
            </a:r>
            <a:endParaRPr lang="en-US" sz="1200" dirty="0" smtClean="0"/>
          </a:p>
          <a:p>
            <a:pPr lvl="3"/>
            <a:r>
              <a:rPr lang="en-US" dirty="0" smtClean="0"/>
              <a:t>5 years </a:t>
            </a:r>
          </a:p>
          <a:p>
            <a:pPr lvl="2"/>
            <a:r>
              <a:rPr lang="en-US" dirty="0" smtClean="0"/>
              <a:t>NIST</a:t>
            </a:r>
          </a:p>
          <a:p>
            <a:pPr lvl="3"/>
            <a:r>
              <a:rPr lang="en-US" dirty="0" smtClean="0"/>
              <a:t>15 years</a:t>
            </a:r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4" name="Picture 2" descr="Image result for ni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5" b="7865"/>
          <a:stretch/>
        </p:blipFill>
        <p:spPr bwMode="auto">
          <a:xfrm>
            <a:off x="7250906" y="2841146"/>
            <a:ext cx="1731169" cy="6858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microsoft resear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 b="16811"/>
          <a:stretch/>
        </p:blipFill>
        <p:spPr bwMode="auto">
          <a:xfrm>
            <a:off x="7242362" y="2132645"/>
            <a:ext cx="1749238" cy="61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5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How Pressing is the Issue?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companies/institutes say?</a:t>
            </a:r>
            <a:endParaRPr lang="en-US" dirty="0"/>
          </a:p>
          <a:p>
            <a:pPr lvl="2"/>
            <a:r>
              <a:rPr lang="en-US" dirty="0" smtClean="0"/>
              <a:t>Microsoft Research</a:t>
            </a:r>
            <a:endParaRPr lang="en-US" sz="1200" dirty="0" smtClean="0"/>
          </a:p>
          <a:p>
            <a:pPr lvl="3"/>
            <a:r>
              <a:rPr lang="en-US" dirty="0" smtClean="0"/>
              <a:t>5 years </a:t>
            </a:r>
          </a:p>
          <a:p>
            <a:pPr lvl="2"/>
            <a:r>
              <a:rPr lang="en-US" dirty="0" smtClean="0"/>
              <a:t>NIST</a:t>
            </a:r>
          </a:p>
          <a:p>
            <a:pPr lvl="3"/>
            <a:r>
              <a:rPr lang="en-US" dirty="0" smtClean="0"/>
              <a:t>15 years</a:t>
            </a:r>
          </a:p>
          <a:p>
            <a:pPr lvl="3"/>
            <a:r>
              <a:rPr lang="en-US" dirty="0" smtClean="0"/>
              <a:t>Evaluating 69 submissions of post-quantum encryption schemes, to bring up a possible standard (like AES):</a:t>
            </a:r>
          </a:p>
          <a:p>
            <a:pPr lvl="4"/>
            <a:r>
              <a:rPr lang="en-US" dirty="0" smtClean="0"/>
              <a:t>21 lattice-based</a:t>
            </a:r>
          </a:p>
          <a:p>
            <a:pPr lvl="4"/>
            <a:r>
              <a:rPr lang="en-US" dirty="0" smtClean="0"/>
              <a:t>18 code-based</a:t>
            </a:r>
          </a:p>
          <a:p>
            <a:pPr lvl="4"/>
            <a:r>
              <a:rPr lang="en-US" dirty="0" smtClean="0"/>
              <a:t>Some hash-based</a:t>
            </a:r>
          </a:p>
          <a:p>
            <a:pPr lvl="4"/>
            <a:r>
              <a:rPr lang="en-US" dirty="0" smtClean="0"/>
              <a:t>Some others</a:t>
            </a:r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4" name="Picture 2" descr="Image result for ni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5" b="7865"/>
          <a:stretch/>
        </p:blipFill>
        <p:spPr bwMode="auto">
          <a:xfrm>
            <a:off x="7250906" y="2841146"/>
            <a:ext cx="1731169" cy="6858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microsoft resear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 b="16811"/>
          <a:stretch/>
        </p:blipFill>
        <p:spPr bwMode="auto">
          <a:xfrm>
            <a:off x="7242362" y="2132645"/>
            <a:ext cx="1749238" cy="61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3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How Pressing is the Issue?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Situation of Quantum Computers</a:t>
            </a:r>
            <a:endParaRPr lang="en-US" dirty="0"/>
          </a:p>
          <a:p>
            <a:pPr lvl="1"/>
            <a:r>
              <a:rPr lang="en-US" sz="1800" dirty="0" smtClean="0"/>
              <a:t>2011: 14 </a:t>
            </a:r>
            <a:r>
              <a:rPr lang="en-US" sz="1800" dirty="0"/>
              <a:t>calcium ion </a:t>
            </a:r>
            <a:r>
              <a:rPr lang="en-US" sz="1800" dirty="0" smtClean="0"/>
              <a:t>qubits</a:t>
            </a:r>
          </a:p>
          <a:p>
            <a:pPr lvl="1"/>
            <a:r>
              <a:rPr lang="en-US" sz="1800" dirty="0"/>
              <a:t>2017: IBM </a:t>
            </a:r>
            <a:r>
              <a:rPr lang="en-US" sz="1800" dirty="0" smtClean="0"/>
              <a:t>50-qubit quantum computer</a:t>
            </a:r>
          </a:p>
          <a:p>
            <a:pPr lvl="1"/>
            <a:r>
              <a:rPr lang="en-US" sz="1800" dirty="0" smtClean="0"/>
              <a:t>2018: Google 72-qubit </a:t>
            </a:r>
            <a:r>
              <a:rPr lang="en-US" sz="1800" dirty="0"/>
              <a:t>quantum </a:t>
            </a:r>
            <a:r>
              <a:rPr lang="en-US" sz="1800" dirty="0" smtClean="0"/>
              <a:t>computer</a:t>
            </a:r>
          </a:p>
          <a:p>
            <a:pPr lvl="1"/>
            <a:r>
              <a:rPr lang="en-US" altLang="zh-CN" sz="1800" dirty="0" smtClean="0"/>
              <a:t>2018: </a:t>
            </a:r>
            <a:r>
              <a:rPr lang="en-US" sz="1800" dirty="0" smtClean="0"/>
              <a:t>16 </a:t>
            </a:r>
            <a:r>
              <a:rPr lang="en-US" sz="1800" dirty="0"/>
              <a:t>superconducting </a:t>
            </a:r>
            <a:r>
              <a:rPr lang="en-US" sz="1800" dirty="0" smtClean="0"/>
              <a:t>qubits</a:t>
            </a:r>
          </a:p>
          <a:p>
            <a:pPr lvl="1"/>
            <a:r>
              <a:rPr lang="en-US" sz="1800" dirty="0" smtClean="0"/>
              <a:t>2018: 18 </a:t>
            </a:r>
            <a:r>
              <a:rPr lang="en-US" sz="1800" dirty="0"/>
              <a:t>fully entangled photon </a:t>
            </a:r>
            <a:r>
              <a:rPr lang="en-US" sz="1800" dirty="0" smtClean="0"/>
              <a:t>qubits</a:t>
            </a:r>
          </a:p>
          <a:p>
            <a:pPr lvl="1"/>
            <a:endParaRPr lang="en-US" sz="1800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How Pressing is the Issue?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Situation of Quantum Computers</a:t>
            </a:r>
            <a:endParaRPr lang="en-US" dirty="0"/>
          </a:p>
          <a:p>
            <a:pPr lvl="1"/>
            <a:r>
              <a:rPr lang="en-US" sz="1800" dirty="0" smtClean="0"/>
              <a:t>2011: 14 </a:t>
            </a:r>
            <a:r>
              <a:rPr lang="en-US" sz="1800" dirty="0"/>
              <a:t>calcium ion </a:t>
            </a:r>
            <a:r>
              <a:rPr lang="en-US" sz="1800" dirty="0" smtClean="0"/>
              <a:t>qubits</a:t>
            </a:r>
          </a:p>
          <a:p>
            <a:pPr lvl="1"/>
            <a:r>
              <a:rPr lang="en-US" sz="1800" dirty="0"/>
              <a:t>2017: IBM </a:t>
            </a:r>
            <a:r>
              <a:rPr lang="en-US" sz="1800" dirty="0" smtClean="0"/>
              <a:t>50-qubit quantum computer</a:t>
            </a:r>
          </a:p>
          <a:p>
            <a:pPr lvl="1"/>
            <a:r>
              <a:rPr lang="en-US" sz="1800" dirty="0" smtClean="0"/>
              <a:t>2018: Google 72-qubit </a:t>
            </a:r>
            <a:r>
              <a:rPr lang="en-US" sz="1800" dirty="0"/>
              <a:t>quantum </a:t>
            </a:r>
            <a:r>
              <a:rPr lang="en-US" sz="1800" dirty="0" smtClean="0"/>
              <a:t>computer</a:t>
            </a:r>
          </a:p>
          <a:p>
            <a:pPr lvl="1"/>
            <a:r>
              <a:rPr lang="en-US" altLang="zh-CN" sz="1800" dirty="0" smtClean="0"/>
              <a:t>2018: </a:t>
            </a:r>
            <a:r>
              <a:rPr lang="en-US" sz="1800" dirty="0" smtClean="0"/>
              <a:t>16 </a:t>
            </a:r>
            <a:r>
              <a:rPr lang="en-US" sz="1800" dirty="0"/>
              <a:t>superconducting </a:t>
            </a:r>
            <a:r>
              <a:rPr lang="en-US" sz="1800" dirty="0" smtClean="0"/>
              <a:t>qubits</a:t>
            </a:r>
          </a:p>
          <a:p>
            <a:pPr lvl="1"/>
            <a:r>
              <a:rPr lang="en-US" sz="1800" dirty="0" smtClean="0"/>
              <a:t>2018: 18 </a:t>
            </a:r>
            <a:r>
              <a:rPr lang="en-US" sz="1800" dirty="0"/>
              <a:t>fully entangled photon </a:t>
            </a:r>
            <a:r>
              <a:rPr lang="en-US" sz="1800" dirty="0" smtClean="0"/>
              <a:t>qubits</a:t>
            </a:r>
          </a:p>
          <a:p>
            <a:pPr lvl="1"/>
            <a:r>
              <a:rPr lang="en-US" sz="1800" dirty="0" smtClean="0">
                <a:solidFill>
                  <a:srgbClr val="0070C0"/>
                </a:solidFill>
              </a:rPr>
              <a:t>2019: IBM Q-system 20-qubit commercialized</a:t>
            </a:r>
            <a:endParaRPr lang="en-US" sz="1800" dirty="0" smtClean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dirty="0" smtClean="0"/>
              <a:t>Major Things that Need to Be </a:t>
            </a:r>
            <a:r>
              <a:rPr lang="en-US" dirty="0"/>
              <a:t>D</a:t>
            </a:r>
            <a:r>
              <a:rPr lang="en-US" dirty="0" smtClean="0"/>
              <a:t>one</a:t>
            </a:r>
          </a:p>
          <a:p>
            <a:pPr lvl="1"/>
            <a:r>
              <a:rPr lang="en-US" sz="1800" dirty="0" smtClean="0"/>
              <a:t>Increasing the size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(# of qubits)</a:t>
            </a:r>
          </a:p>
          <a:p>
            <a:pPr lvl="1"/>
            <a:r>
              <a:rPr lang="en-US" sz="1800" dirty="0" smtClean="0"/>
              <a:t>Error correction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(need even more # of qubits)</a:t>
            </a:r>
          </a:p>
          <a:p>
            <a:pPr lvl="1"/>
            <a:r>
              <a:rPr lang="en-US" sz="1800" dirty="0" smtClean="0"/>
              <a:t>Computation verification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(of its correctness)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70C0"/>
                </a:solidFill>
              </a:rPr>
              <a:t>Quantum Supremacy: 49 </a:t>
            </a:r>
            <a:r>
              <a:rPr lang="en-US" sz="1800" dirty="0">
                <a:solidFill>
                  <a:srgbClr val="0070C0"/>
                </a:solidFill>
              </a:rPr>
              <a:t>qubits, </a:t>
            </a:r>
            <a:r>
              <a:rPr lang="en-US" sz="1800" dirty="0" smtClean="0">
                <a:solidFill>
                  <a:srgbClr val="0070C0"/>
                </a:solidFill>
              </a:rPr>
              <a:t>and </a:t>
            </a:r>
            <a:r>
              <a:rPr lang="en-US" sz="1800" dirty="0">
                <a:solidFill>
                  <a:srgbClr val="0070C0"/>
                </a:solidFill>
              </a:rPr>
              <a:t>a two-qubit error below 0.5</a:t>
            </a:r>
            <a:r>
              <a:rPr lang="en-US" sz="1800" dirty="0" smtClean="0">
                <a:solidFill>
                  <a:srgbClr val="0070C0"/>
                </a:solidFill>
              </a:rPr>
              <a:t>% *</a:t>
            </a:r>
          </a:p>
          <a:p>
            <a:pPr lvl="1"/>
            <a:endParaRPr lang="en-US" sz="1800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50894" y="6607896"/>
            <a:ext cx="6630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* </a:t>
            </a:r>
            <a:r>
              <a:rPr lang="en-US" sz="1200" dirty="0" smtClean="0">
                <a:latin typeface="Avenir Book" panose="02000503020000020003" pitchFamily="2" charset="0"/>
              </a:rPr>
              <a:t>Google Quantum AI Lab: A </a:t>
            </a:r>
            <a:r>
              <a:rPr lang="en-US" sz="1200" dirty="0">
                <a:latin typeface="Avenir Book" panose="02000503020000020003" pitchFamily="2" charset="0"/>
              </a:rPr>
              <a:t>Preview of Bristlecone, Google’s New Quantum </a:t>
            </a:r>
            <a:r>
              <a:rPr lang="en-US" sz="1200" dirty="0" smtClean="0">
                <a:latin typeface="Avenir Book" panose="02000503020000020003" pitchFamily="2" charset="0"/>
              </a:rPr>
              <a:t>Processor, 2018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5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Presentation Flow</a:t>
            </a:r>
            <a:endParaRPr lang="en-US" sz="360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9929" cy="4525963"/>
          </a:xfrm>
        </p:spPr>
        <p:txBody>
          <a:bodyPr/>
          <a:lstStyle/>
          <a:p>
            <a:r>
              <a:rPr lang="en-US" dirty="0" smtClean="0"/>
              <a:t>Security p</a:t>
            </a:r>
            <a:r>
              <a:rPr lang="en-US" altLang="zh-CN" dirty="0" smtClean="0"/>
              <a:t>roblems brought up by quantum computers</a:t>
            </a:r>
          </a:p>
          <a:p>
            <a:r>
              <a:rPr lang="en-US" dirty="0" smtClean="0"/>
              <a:t>How pressing is the security issue?</a:t>
            </a:r>
          </a:p>
          <a:p>
            <a:r>
              <a:rPr lang="en-US" dirty="0" smtClean="0"/>
              <a:t>RSA’s vulnerability under quantum computing</a:t>
            </a:r>
          </a:p>
          <a:p>
            <a:r>
              <a:rPr lang="en-US" dirty="0" smtClean="0"/>
              <a:t>Public-key systems for post-quantum era</a:t>
            </a:r>
          </a:p>
          <a:p>
            <a:pPr lvl="1"/>
            <a:r>
              <a:rPr lang="en-US" dirty="0" smtClean="0"/>
              <a:t>Code-based encryption</a:t>
            </a:r>
          </a:p>
          <a:p>
            <a:pPr lvl="1"/>
            <a:r>
              <a:rPr lang="en-US" dirty="0" smtClean="0"/>
              <a:t>Lattice-based encryption</a:t>
            </a:r>
          </a:p>
          <a:p>
            <a:r>
              <a:rPr lang="en-US" dirty="0" smtClean="0"/>
              <a:t>Hardware implementation for the primitives</a:t>
            </a:r>
            <a:endParaRPr lang="en-US" dirty="0"/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8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Presentation Flow</a:t>
            </a:r>
            <a:endParaRPr lang="en-US" sz="360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9929" cy="45259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p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roblems brought up by quantum computers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pressing is the security issue?</a:t>
            </a:r>
          </a:p>
          <a:p>
            <a:r>
              <a:rPr lang="en-US" dirty="0"/>
              <a:t>RSA’s vulnerability under quantum computing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Public-key systems for post-quantum era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Code-based encryption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Lattice-based encryption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Hardware implementation for the primitives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0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5. RSA’s </a:t>
            </a:r>
            <a:r>
              <a:rPr lang="en-US" sz="3600" dirty="0"/>
              <a:t>P</a:t>
            </a:r>
            <a:r>
              <a:rPr lang="en-US" sz="3600" dirty="0" smtClean="0"/>
              <a:t>otential Problem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44035"/>
              </a:xfrm>
            </p:spPr>
            <p:txBody>
              <a:bodyPr/>
              <a:lstStyle/>
              <a:p>
                <a:r>
                  <a:rPr lang="en-US" b="1" dirty="0" smtClean="0"/>
                  <a:t>RSA:</a:t>
                </a:r>
              </a:p>
              <a:p>
                <a:pPr lvl="1"/>
                <a:r>
                  <a:rPr lang="en-US" dirty="0" smtClean="0"/>
                  <a:t>Public-key system</a:t>
                </a:r>
              </a:p>
              <a:p>
                <a:pPr lvl="2"/>
                <a:r>
                  <a:rPr lang="en-US" dirty="0" smtClean="0"/>
                  <a:t>Setup:</a:t>
                </a:r>
              </a:p>
              <a:p>
                <a:pPr lvl="3"/>
                <a:r>
                  <a:rPr lang="en-US" dirty="0" smtClean="0"/>
                  <a:t>Message: 		</a:t>
                </a:r>
                <a:r>
                  <a:rPr lang="en-US" i="1" dirty="0" smtClean="0"/>
                  <a:t>m</a:t>
                </a:r>
              </a:p>
              <a:p>
                <a:pPr lvl="3"/>
                <a:r>
                  <a:rPr lang="en-US" dirty="0" smtClean="0"/>
                  <a:t>Public key:		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N</a:t>
                </a:r>
              </a:p>
              <a:p>
                <a:pPr lvl="3"/>
                <a:r>
                  <a:rPr lang="en-US" dirty="0" smtClean="0"/>
                  <a:t>Private key:	</a:t>
                </a:r>
                <a:r>
                  <a:rPr lang="en-US" i="1" dirty="0" smtClean="0"/>
                  <a:t>d</a:t>
                </a:r>
              </a:p>
              <a:p>
                <a:pPr lvl="3"/>
                <a:r>
                  <a:rPr lang="en-US" dirty="0" smtClean="0"/>
                  <a:t>Also:			</a:t>
                </a:r>
                <a:r>
                  <a:rPr lang="en-US" i="1" dirty="0"/>
                  <a:t>e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⋅</a:t>
                </a:r>
                <a:r>
                  <a:rPr lang="en-US" i="1" dirty="0" err="1"/>
                  <a:t>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1 mod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(</a:t>
                </a:r>
                <a:r>
                  <a:rPr lang="en-US" i="1" dirty="0" smtClean="0"/>
                  <a:t>N</a:t>
                </a:r>
                <a:r>
                  <a:rPr lang="en-US" dirty="0"/>
                  <a:t>)</a:t>
                </a:r>
              </a:p>
              <a:p>
                <a:pPr lvl="3"/>
                <a:endParaRPr lang="en-US" dirty="0"/>
              </a:p>
              <a:p>
                <a:pPr lvl="2"/>
                <a:endParaRPr lang="en-US" dirty="0" smtClean="0"/>
              </a:p>
              <a:p>
                <a:pPr marL="914400" lvl="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44035"/>
              </a:xfrm>
              <a:blipFill>
                <a:blip r:embed="rId2"/>
                <a:stretch>
                  <a:fillRect l="-1259" t="-1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1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5. RSA’s </a:t>
            </a:r>
            <a:r>
              <a:rPr lang="en-US" sz="3600" dirty="0"/>
              <a:t>P</a:t>
            </a:r>
            <a:r>
              <a:rPr lang="en-US" sz="3600" dirty="0" smtClean="0"/>
              <a:t>otential Problem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44035"/>
              </a:xfrm>
            </p:spPr>
            <p:txBody>
              <a:bodyPr/>
              <a:lstStyle/>
              <a:p>
                <a:r>
                  <a:rPr lang="en-US" b="1" dirty="0" smtClean="0"/>
                  <a:t>RSA:</a:t>
                </a:r>
              </a:p>
              <a:p>
                <a:pPr lvl="1"/>
                <a:r>
                  <a:rPr lang="en-US" dirty="0" smtClean="0"/>
                  <a:t>Public-key system</a:t>
                </a:r>
              </a:p>
              <a:p>
                <a:pPr lvl="2"/>
                <a:r>
                  <a:rPr lang="en-US" dirty="0" smtClean="0"/>
                  <a:t>Setup:</a:t>
                </a:r>
              </a:p>
              <a:p>
                <a:pPr lvl="3"/>
                <a:r>
                  <a:rPr lang="en-US" dirty="0" smtClean="0"/>
                  <a:t>Message: 		</a:t>
                </a:r>
                <a:r>
                  <a:rPr lang="en-US" i="1" dirty="0" smtClean="0"/>
                  <a:t>m</a:t>
                </a:r>
              </a:p>
              <a:p>
                <a:pPr lvl="3"/>
                <a:r>
                  <a:rPr lang="en-US" dirty="0" smtClean="0"/>
                  <a:t>Public key:		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N</a:t>
                </a:r>
              </a:p>
              <a:p>
                <a:pPr lvl="3"/>
                <a:r>
                  <a:rPr lang="en-US" dirty="0" smtClean="0"/>
                  <a:t>Private key:	</a:t>
                </a:r>
                <a:r>
                  <a:rPr lang="en-US" i="1" dirty="0" smtClean="0"/>
                  <a:t>d</a:t>
                </a:r>
              </a:p>
              <a:p>
                <a:pPr lvl="3"/>
                <a:r>
                  <a:rPr lang="en-US" dirty="0" smtClean="0"/>
                  <a:t>Also:			</a:t>
                </a:r>
                <a:r>
                  <a:rPr lang="en-US" i="1" dirty="0"/>
                  <a:t>e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⋅</a:t>
                </a:r>
                <a:r>
                  <a:rPr lang="en-US" i="1" dirty="0" err="1"/>
                  <a:t>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1 mod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(</a:t>
                </a:r>
                <a:r>
                  <a:rPr lang="en-US" i="1" dirty="0" smtClean="0"/>
                  <a:t>N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 smtClean="0"/>
                  <a:t>Encryption:</a:t>
                </a:r>
              </a:p>
              <a:p>
                <a:pPr lvl="3"/>
                <a:r>
                  <a:rPr lang="en-US" dirty="0"/>
                  <a:t>Cipher </a:t>
                </a:r>
                <a:r>
                  <a:rPr lang="en-US" dirty="0" smtClean="0"/>
                  <a:t>= </a:t>
                </a:r>
                <a:r>
                  <a:rPr lang="en-US" i="1" dirty="0" smtClean="0"/>
                  <a:t>m</a:t>
                </a:r>
                <a:r>
                  <a:rPr lang="en-US" i="1" baseline="30000" dirty="0" smtClean="0"/>
                  <a:t>e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mod</a:t>
                </a:r>
                <a:r>
                  <a:rPr lang="en-US" i="1" dirty="0" smtClean="0"/>
                  <a:t> N</a:t>
                </a:r>
              </a:p>
              <a:p>
                <a:pPr lvl="2"/>
                <a:r>
                  <a:rPr lang="en-US" dirty="0" smtClean="0"/>
                  <a:t>Decryption:</a:t>
                </a:r>
              </a:p>
              <a:p>
                <a:pPr lvl="3"/>
                <a:r>
                  <a:rPr lang="en-US" dirty="0" err="1"/>
                  <a:t>Cipher</a:t>
                </a:r>
                <a:r>
                  <a:rPr lang="en-US" i="1" baseline="30000" dirty="0" err="1" smtClean="0"/>
                  <a:t>d</a:t>
                </a:r>
                <a:r>
                  <a:rPr lang="en-US" dirty="0" smtClean="0"/>
                  <a:t> mod </a:t>
                </a:r>
                <a:r>
                  <a:rPr lang="en-US" i="1" dirty="0" smtClean="0"/>
                  <a:t>N </a:t>
                </a:r>
                <a:r>
                  <a:rPr lang="en-US" dirty="0" smtClean="0"/>
                  <a:t>=  (</a:t>
                </a:r>
                <a:r>
                  <a:rPr lang="en-US" i="1" dirty="0" smtClean="0"/>
                  <a:t>m</a:t>
                </a:r>
                <a:r>
                  <a:rPr lang="en-US" i="1" baseline="30000" dirty="0" smtClean="0"/>
                  <a:t>e</a:t>
                </a:r>
                <a:r>
                  <a:rPr lang="en-US" dirty="0" smtClean="0"/>
                  <a:t>)</a:t>
                </a:r>
                <a:r>
                  <a:rPr lang="en-US" baseline="30000" dirty="0" smtClean="0"/>
                  <a:t>d</a:t>
                </a:r>
                <a:r>
                  <a:rPr lang="en-US" dirty="0" smtClean="0"/>
                  <a:t> mod</a:t>
                </a:r>
                <a:r>
                  <a:rPr lang="en-US" i="1" dirty="0" smtClean="0"/>
                  <a:t> N 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 m</a:t>
                </a:r>
                <a:r>
                  <a:rPr lang="en-US" baseline="30000" dirty="0" smtClean="0"/>
                  <a:t>1 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 m</a:t>
                </a:r>
              </a:p>
              <a:p>
                <a:pPr lvl="2"/>
                <a:r>
                  <a:rPr lang="en-US" dirty="0" smtClean="0"/>
                  <a:t>Security Reduction (Hardness): </a:t>
                </a:r>
              </a:p>
              <a:p>
                <a:pPr lvl="3"/>
                <a:r>
                  <a:rPr lang="en-US" u="sng" dirty="0" smtClean="0"/>
                  <a:t>Given </a:t>
                </a:r>
                <a:r>
                  <a:rPr lang="en-US" i="1" u="sng" dirty="0" smtClean="0"/>
                  <a:t>e</a:t>
                </a:r>
                <a:r>
                  <a:rPr lang="en-US" u="sng" dirty="0" smtClean="0"/>
                  <a:t>, </a:t>
                </a:r>
                <a:r>
                  <a:rPr lang="en-US" i="1" u="sng" dirty="0" smtClean="0"/>
                  <a:t>N</a:t>
                </a:r>
                <a:r>
                  <a:rPr lang="en-US" u="sng" dirty="0" smtClean="0"/>
                  <a:t>, it is </a:t>
                </a:r>
                <a:r>
                  <a:rPr lang="en-US" b="1" u="sng" dirty="0" smtClean="0"/>
                  <a:t>very hard</a:t>
                </a:r>
                <a:r>
                  <a:rPr lang="en-US" u="sng" dirty="0" smtClean="0"/>
                  <a:t> to find </a:t>
                </a:r>
                <a:r>
                  <a:rPr lang="en-US" i="1" u="sng" dirty="0" smtClean="0"/>
                  <a:t>d</a:t>
                </a:r>
                <a:r>
                  <a:rPr lang="en-US" u="sng" dirty="0" smtClean="0"/>
                  <a:t>.</a:t>
                </a:r>
                <a:endParaRPr lang="en-US" u="sng" dirty="0"/>
              </a:p>
              <a:p>
                <a:pPr lvl="3"/>
                <a:endParaRPr lang="en-US" dirty="0"/>
              </a:p>
              <a:p>
                <a:pPr lvl="2"/>
                <a:endParaRPr lang="en-US" dirty="0" smtClean="0"/>
              </a:p>
              <a:p>
                <a:pPr marL="914400" lvl="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44035"/>
              </a:xfrm>
              <a:blipFill>
                <a:blip r:embed="rId2"/>
                <a:stretch>
                  <a:fillRect l="-1259" t="-1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22</a:t>
            </a:fld>
            <a:endParaRPr lang="en-US"/>
          </a:p>
        </p:txBody>
      </p:sp>
      <p:sp>
        <p:nvSpPr>
          <p:cNvPr id="5" name="Curved Left Arrow 4"/>
          <p:cNvSpPr/>
          <p:nvPr/>
        </p:nvSpPr>
        <p:spPr>
          <a:xfrm rot="10534512" flipH="1">
            <a:off x="5695747" y="4003197"/>
            <a:ext cx="470382" cy="21873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127812" y="4222376"/>
            <a:ext cx="4395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2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5. RSA’s Potential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RSA Key Generation:</a:t>
                </a:r>
              </a:p>
              <a:p>
                <a:pPr lvl="1"/>
                <a:r>
                  <a:rPr lang="en-US" dirty="0" smtClean="0"/>
                  <a:t>Integer Factorization</a:t>
                </a:r>
              </a:p>
              <a:p>
                <a:pPr lvl="2"/>
                <a:r>
                  <a:rPr lang="en-US" dirty="0" smtClean="0"/>
                  <a:t>Setup:</a:t>
                </a:r>
              </a:p>
              <a:p>
                <a:pPr lvl="3"/>
                <a:r>
                  <a:rPr lang="en-US" dirty="0" smtClean="0"/>
                  <a:t>2 primes:		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q</a:t>
                </a:r>
              </a:p>
              <a:p>
                <a:pPr lvl="3"/>
                <a:r>
                  <a:rPr lang="en-US" dirty="0" smtClean="0"/>
                  <a:t>1 integer:		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= </a:t>
                </a:r>
                <a:r>
                  <a:rPr lang="en-US" i="1" dirty="0" err="1" smtClean="0"/>
                  <a:t>p</a:t>
                </a:r>
                <a:r>
                  <a:rPr lang="en-US" i="1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⋅</a:t>
                </a:r>
                <a:r>
                  <a:rPr lang="en-US" i="1" dirty="0" err="1" smtClean="0"/>
                  <a:t>q</a:t>
                </a:r>
                <a:r>
                  <a:rPr lang="en-US" i="1" dirty="0" smtClean="0"/>
                  <a:t>    </a:t>
                </a:r>
                <a:r>
                  <a:rPr lang="en-US" u="sng" dirty="0" smtClean="0"/>
                  <a:t>uniquely</a:t>
                </a:r>
              </a:p>
              <a:p>
                <a:pPr lvl="3"/>
                <a:r>
                  <a:rPr lang="en-US" dirty="0" smtClean="0"/>
                  <a:t>Then: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(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) = lcm{(</a:t>
                </a:r>
                <a:r>
                  <a:rPr lang="en-US" i="1" dirty="0" smtClean="0"/>
                  <a:t>p </a:t>
                </a:r>
                <a:r>
                  <a:rPr lang="en-US" dirty="0" smtClean="0"/>
                  <a:t>-1)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q </a:t>
                </a:r>
                <a:r>
                  <a:rPr lang="en-US" dirty="0" smtClean="0"/>
                  <a:t>-1)}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2"/>
                <a:endParaRPr lang="en-US" dirty="0" smtClean="0"/>
              </a:p>
              <a:p>
                <a:pPr marL="914400" lvl="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5. RSA’s Potential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RSA Key Generation:</a:t>
                </a:r>
              </a:p>
              <a:p>
                <a:pPr lvl="1"/>
                <a:r>
                  <a:rPr lang="en-US" dirty="0" smtClean="0"/>
                  <a:t>Integer Factorization</a:t>
                </a:r>
              </a:p>
              <a:p>
                <a:pPr lvl="2"/>
                <a:r>
                  <a:rPr lang="en-US" dirty="0" smtClean="0"/>
                  <a:t>Setup:</a:t>
                </a:r>
              </a:p>
              <a:p>
                <a:pPr lvl="3"/>
                <a:r>
                  <a:rPr lang="en-US" dirty="0" smtClean="0"/>
                  <a:t>2 primes:		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q</a:t>
                </a:r>
              </a:p>
              <a:p>
                <a:pPr lvl="3"/>
                <a:r>
                  <a:rPr lang="en-US" dirty="0" smtClean="0"/>
                  <a:t>1 integer:		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= </a:t>
                </a:r>
                <a:r>
                  <a:rPr lang="en-US" i="1" dirty="0" err="1" smtClean="0"/>
                  <a:t>p</a:t>
                </a:r>
                <a:r>
                  <a:rPr lang="en-US" i="1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⋅</a:t>
                </a:r>
                <a:r>
                  <a:rPr lang="en-US" i="1" dirty="0" err="1" smtClean="0"/>
                  <a:t>q</a:t>
                </a:r>
                <a:r>
                  <a:rPr lang="en-US" i="1" dirty="0" smtClean="0"/>
                  <a:t>    </a:t>
                </a:r>
                <a:r>
                  <a:rPr lang="en-US" u="sng" dirty="0" smtClean="0"/>
                  <a:t>uniquely</a:t>
                </a:r>
              </a:p>
              <a:p>
                <a:pPr lvl="3"/>
                <a:r>
                  <a:rPr lang="en-US" dirty="0" smtClean="0"/>
                  <a:t>Then: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(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) = lcm{(</a:t>
                </a:r>
                <a:r>
                  <a:rPr lang="en-US" i="1" dirty="0" smtClean="0"/>
                  <a:t>p </a:t>
                </a:r>
                <a:r>
                  <a:rPr lang="en-US" dirty="0" smtClean="0"/>
                  <a:t>-1)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q </a:t>
                </a:r>
                <a:r>
                  <a:rPr lang="en-US" dirty="0" smtClean="0"/>
                  <a:t>-1)}</a:t>
                </a:r>
              </a:p>
              <a:p>
                <a:pPr lvl="2"/>
                <a:r>
                  <a:rPr lang="en-US" dirty="0" smtClean="0"/>
                  <a:t>Example:</a:t>
                </a:r>
              </a:p>
              <a:p>
                <a:pPr lvl="3"/>
                <a:r>
                  <a:rPr lang="en-US" i="1" dirty="0" smtClean="0"/>
                  <a:t>p </a:t>
                </a:r>
                <a:r>
                  <a:rPr lang="en-US" dirty="0" smtClean="0"/>
                  <a:t>= 3</a:t>
                </a:r>
                <a:r>
                  <a:rPr lang="en-US" i="1" dirty="0" smtClean="0"/>
                  <a:t>, q </a:t>
                </a:r>
                <a:r>
                  <a:rPr lang="en-US" dirty="0" smtClean="0"/>
                  <a:t>= 5</a:t>
                </a:r>
                <a:endParaRPr lang="en-US" dirty="0"/>
              </a:p>
              <a:p>
                <a:pPr lvl="3"/>
                <a:r>
                  <a:rPr lang="en-US" i="1" dirty="0" smtClean="0"/>
                  <a:t>N</a:t>
                </a:r>
                <a:r>
                  <a:rPr lang="en-US" dirty="0" smtClean="0"/>
                  <a:t> = 15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/>
                  <a:t>) = lcm{(</a:t>
                </a:r>
                <a:r>
                  <a:rPr lang="en-US" i="1" dirty="0"/>
                  <a:t>p </a:t>
                </a:r>
                <a:r>
                  <a:rPr lang="en-US" dirty="0"/>
                  <a:t>-1)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q </a:t>
                </a:r>
                <a:r>
                  <a:rPr lang="en-US" dirty="0"/>
                  <a:t>-1</a:t>
                </a:r>
                <a:r>
                  <a:rPr lang="en-US" dirty="0" smtClean="0"/>
                  <a:t>)} = lcm{2, 4} = 4</a:t>
                </a:r>
              </a:p>
              <a:p>
                <a:pPr lvl="3"/>
                <a:r>
                  <a:rPr lang="en-US" i="1" dirty="0" smtClean="0"/>
                  <a:t>m</a:t>
                </a:r>
                <a:r>
                  <a:rPr lang="en-US" dirty="0" smtClean="0"/>
                  <a:t> = 2, 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 = 3, </a:t>
                </a:r>
                <a:r>
                  <a:rPr lang="en-US" i="1" dirty="0"/>
                  <a:t>e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⋅</a:t>
                </a:r>
                <a:r>
                  <a:rPr lang="en-US" i="1" dirty="0" err="1"/>
                  <a:t>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1 mod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 smtClean="0"/>
                  <a:t>)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 </a:t>
                </a:r>
                <a:r>
                  <a:rPr lang="en-US" i="1" dirty="0" smtClean="0">
                    <a:solidFill>
                      <a:srgbClr val="0070C0"/>
                    </a:solidFill>
                  </a:rPr>
                  <a:t>d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= 7 (private key)</a:t>
                </a:r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chemeClr val="tx1"/>
                    </a:solidFill>
                  </a:rPr>
                  <a:t>Encryption: </a:t>
                </a:r>
                <a:r>
                  <a:rPr lang="en-US" i="1" dirty="0" smtClean="0"/>
                  <a:t>m</a:t>
                </a:r>
                <a:r>
                  <a:rPr lang="en-US" i="1" baseline="30000" dirty="0" smtClean="0"/>
                  <a:t>e</a:t>
                </a:r>
                <a:r>
                  <a:rPr lang="en-US" i="1" dirty="0" smtClean="0"/>
                  <a:t> </a:t>
                </a:r>
                <a:r>
                  <a:rPr lang="en-US" dirty="0"/>
                  <a:t>mod</a:t>
                </a:r>
                <a:r>
                  <a:rPr lang="en-US" i="1" dirty="0"/>
                  <a:t> </a:t>
                </a:r>
                <a:r>
                  <a:rPr lang="en-US" i="1" dirty="0" smtClean="0"/>
                  <a:t>N </a:t>
                </a:r>
                <a:r>
                  <a:rPr lang="en-US" dirty="0" smtClean="0"/>
                  <a:t>= 8</a:t>
                </a:r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chemeClr val="tx1"/>
                    </a:solidFill>
                  </a:rPr>
                  <a:t>Decryption: </a:t>
                </a:r>
                <a:r>
                  <a:rPr lang="en-US" dirty="0" smtClean="0"/>
                  <a:t>(</a:t>
                </a:r>
                <a:r>
                  <a:rPr lang="en-US" i="1" dirty="0"/>
                  <a:t>m</a:t>
                </a:r>
                <a:r>
                  <a:rPr lang="en-US" i="1" baseline="30000" dirty="0"/>
                  <a:t>e</a:t>
                </a:r>
                <a:r>
                  <a:rPr lang="en-US" dirty="0"/>
                  <a:t>)</a:t>
                </a:r>
                <a:r>
                  <a:rPr lang="en-US" baseline="30000" dirty="0"/>
                  <a:t>d</a:t>
                </a:r>
                <a:r>
                  <a:rPr lang="en-US" dirty="0"/>
                  <a:t> mod</a:t>
                </a:r>
                <a:r>
                  <a:rPr lang="en-US" i="1" dirty="0"/>
                  <a:t> </a:t>
                </a:r>
                <a:r>
                  <a:rPr lang="en-US" i="1" dirty="0" smtClean="0"/>
                  <a:t>N </a:t>
                </a:r>
                <a:r>
                  <a:rPr lang="en-US" dirty="0" smtClean="0"/>
                  <a:t>= 8</a:t>
                </a:r>
                <a:r>
                  <a:rPr lang="en-US" baseline="30000" dirty="0" smtClean="0"/>
                  <a:t>7</a:t>
                </a:r>
                <a:r>
                  <a:rPr lang="en-US" dirty="0" smtClean="0"/>
                  <a:t> mod 15 = 2 = </a:t>
                </a:r>
                <a:r>
                  <a:rPr lang="en-US" i="1" dirty="0" smtClean="0"/>
                  <a:t>m</a:t>
                </a:r>
                <a:endParaRPr lang="en-US" i="1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2"/>
                <a:endParaRPr lang="en-US" dirty="0" smtClean="0"/>
              </a:p>
              <a:p>
                <a:pPr marL="914400" lvl="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9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24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146987" y="5477435"/>
            <a:ext cx="860612" cy="39444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08094" y="4885764"/>
            <a:ext cx="860612" cy="39444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5. RSA’s Potential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8570259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How can a quantum computer break it:</a:t>
                </a:r>
              </a:p>
              <a:p>
                <a:pPr lvl="2"/>
                <a:r>
                  <a:rPr lang="en-US" dirty="0" smtClean="0"/>
                  <a:t>The </a:t>
                </a:r>
                <a:r>
                  <a:rPr lang="en-US" dirty="0"/>
                  <a:t>security deduction (hardness) lies in :</a:t>
                </a:r>
                <a:endParaRPr lang="en-US" dirty="0" smtClean="0"/>
              </a:p>
              <a:p>
                <a:pPr lvl="3"/>
                <a:r>
                  <a:rPr lang="en-US" dirty="0" smtClean="0"/>
                  <a:t>Given:			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, </a:t>
                </a:r>
                <a:r>
                  <a:rPr lang="en-US" i="1" dirty="0"/>
                  <a:t>q, N</a:t>
                </a:r>
                <a:r>
                  <a:rPr lang="en-US" dirty="0"/>
                  <a:t> = </a:t>
                </a:r>
                <a:r>
                  <a:rPr lang="en-US" i="1" dirty="0" err="1"/>
                  <a:t>p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⋅</a:t>
                </a:r>
                <a:r>
                  <a:rPr lang="en-US" i="1" dirty="0" err="1" smtClean="0"/>
                  <a:t>q</a:t>
                </a:r>
                <a:endParaRPr lang="en-US" i="1" dirty="0" smtClean="0"/>
              </a:p>
              <a:p>
                <a:pPr lvl="3"/>
                <a:r>
                  <a:rPr lang="en-US" dirty="0" smtClean="0"/>
                  <a:t>We have: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(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) = lcm{(</a:t>
                </a:r>
                <a:r>
                  <a:rPr lang="en-US" i="1" dirty="0" smtClean="0"/>
                  <a:t>p </a:t>
                </a:r>
                <a:r>
                  <a:rPr lang="en-US" dirty="0" smtClean="0"/>
                  <a:t>-1)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q </a:t>
                </a:r>
                <a:r>
                  <a:rPr lang="en-US" dirty="0" smtClean="0"/>
                  <a:t>-1)}</a:t>
                </a:r>
              </a:p>
              <a:p>
                <a:pPr lvl="3"/>
                <a:r>
                  <a:rPr lang="en-US" dirty="0" smtClean="0"/>
                  <a:t>Then:			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 smtClean="0"/>
                  <a:t>)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d, </a:t>
                </a:r>
                <a:r>
                  <a:rPr lang="en-US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s.t.</a:t>
                </a: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i="1" dirty="0"/>
                  <a:t>e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⋅</a:t>
                </a:r>
                <a:r>
                  <a:rPr lang="en-US" i="1" dirty="0" err="1"/>
                  <a:t>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1 mod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/>
                  <a:t>) 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2"/>
                <a:endParaRPr lang="en-US" dirty="0" smtClean="0"/>
              </a:p>
              <a:p>
                <a:pPr marL="914400" lvl="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8570259" cy="4525963"/>
              </a:xfrm>
              <a:blipFill>
                <a:blip r:embed="rId2"/>
                <a:stretch>
                  <a:fillRect l="-120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4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5. RSA’s Potential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8570259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How can a quantum computer break it:</a:t>
                </a:r>
              </a:p>
              <a:p>
                <a:pPr lvl="2"/>
                <a:r>
                  <a:rPr lang="en-US" dirty="0" smtClean="0"/>
                  <a:t>The </a:t>
                </a:r>
                <a:r>
                  <a:rPr lang="en-US" dirty="0"/>
                  <a:t>security deduction (hardness) lies in :</a:t>
                </a:r>
                <a:endParaRPr lang="en-US" dirty="0" smtClean="0"/>
              </a:p>
              <a:p>
                <a:pPr lvl="3"/>
                <a:r>
                  <a:rPr lang="en-US" dirty="0" smtClean="0"/>
                  <a:t>Given:			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, </a:t>
                </a:r>
                <a:r>
                  <a:rPr lang="en-US" i="1" dirty="0"/>
                  <a:t>q, N</a:t>
                </a:r>
                <a:r>
                  <a:rPr lang="en-US" dirty="0"/>
                  <a:t> = </a:t>
                </a:r>
                <a:r>
                  <a:rPr lang="en-US" i="1" dirty="0" err="1"/>
                  <a:t>p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⋅</a:t>
                </a:r>
                <a:r>
                  <a:rPr lang="en-US" i="1" dirty="0" err="1" smtClean="0"/>
                  <a:t>q</a:t>
                </a:r>
                <a:endParaRPr lang="en-US" i="1" dirty="0" smtClean="0"/>
              </a:p>
              <a:p>
                <a:pPr lvl="3"/>
                <a:r>
                  <a:rPr lang="en-US" dirty="0" smtClean="0"/>
                  <a:t>We have: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(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) = lcm{(</a:t>
                </a:r>
                <a:r>
                  <a:rPr lang="en-US" i="1" dirty="0" smtClean="0"/>
                  <a:t>p </a:t>
                </a:r>
                <a:r>
                  <a:rPr lang="en-US" dirty="0" smtClean="0"/>
                  <a:t>-1)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q </a:t>
                </a:r>
                <a:r>
                  <a:rPr lang="en-US" dirty="0" smtClean="0"/>
                  <a:t>-1)}</a:t>
                </a:r>
              </a:p>
              <a:p>
                <a:pPr lvl="3"/>
                <a:r>
                  <a:rPr lang="en-US" dirty="0" smtClean="0"/>
                  <a:t>Then:			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 smtClean="0"/>
                  <a:t>)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d, </a:t>
                </a:r>
                <a:r>
                  <a:rPr lang="en-US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s.t.</a:t>
                </a: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i="1" dirty="0"/>
                  <a:t>e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⋅</a:t>
                </a:r>
                <a:r>
                  <a:rPr lang="en-US" i="1" dirty="0" err="1"/>
                  <a:t>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1 mod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/>
                  <a:t>) </a:t>
                </a:r>
              </a:p>
              <a:p>
                <a:pPr lvl="2"/>
                <a:r>
                  <a:rPr lang="en-US" dirty="0" smtClean="0"/>
                  <a:t>What on earth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 smtClean="0"/>
                  <a:t>)? Let’s recall the example: </a:t>
                </a:r>
              </a:p>
              <a:p>
                <a:pPr lvl="3"/>
                <a:r>
                  <a:rPr lang="en-US" i="1" dirty="0" smtClean="0"/>
                  <a:t>p </a:t>
                </a:r>
                <a:r>
                  <a:rPr lang="en-US" dirty="0" smtClean="0"/>
                  <a:t>= 3</a:t>
                </a:r>
                <a:r>
                  <a:rPr lang="en-US" i="1" dirty="0" smtClean="0"/>
                  <a:t>, q </a:t>
                </a:r>
                <a:r>
                  <a:rPr lang="en-US" dirty="0" smtClean="0"/>
                  <a:t>= 5,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= 15,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/>
                  <a:t>) = lcm{(</a:t>
                </a:r>
                <a:r>
                  <a:rPr lang="en-US" i="1" dirty="0"/>
                  <a:t>p </a:t>
                </a:r>
                <a:r>
                  <a:rPr lang="en-US" dirty="0"/>
                  <a:t>-1)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q </a:t>
                </a:r>
                <a:r>
                  <a:rPr lang="en-US" dirty="0"/>
                  <a:t>-1</a:t>
                </a:r>
                <a:r>
                  <a:rPr lang="en-US" dirty="0" smtClean="0"/>
                  <a:t>)} = 4</a:t>
                </a:r>
              </a:p>
              <a:p>
                <a:pPr lvl="3"/>
                <a:r>
                  <a:rPr lang="en-US" i="1" dirty="0" smtClean="0"/>
                  <a:t>m</a:t>
                </a:r>
                <a:r>
                  <a:rPr lang="en-US" dirty="0" smtClean="0"/>
                  <a:t> = 2</a:t>
                </a:r>
              </a:p>
              <a:p>
                <a:pPr lvl="3"/>
                <a:r>
                  <a:rPr lang="en-US" i="1" dirty="0" smtClean="0"/>
                  <a:t>m</a:t>
                </a:r>
                <a:r>
                  <a:rPr lang="en-US" baseline="30000" dirty="0" smtClean="0"/>
                  <a:t>0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= </a:t>
                </a:r>
                <a:r>
                  <a:rPr lang="en-US" u="sng" dirty="0" smtClean="0"/>
                  <a:t>1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m</a:t>
                </a:r>
                <a:r>
                  <a:rPr lang="en-US" baseline="30000" dirty="0" smtClean="0"/>
                  <a:t>1</a:t>
                </a:r>
                <a:r>
                  <a:rPr lang="en-US" i="1" dirty="0" smtClean="0"/>
                  <a:t> </a:t>
                </a:r>
                <a:r>
                  <a:rPr lang="en-US" dirty="0"/>
                  <a:t>= </a:t>
                </a:r>
                <a:r>
                  <a:rPr lang="en-US" u="sng" dirty="0" smtClean="0"/>
                  <a:t>2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m</a:t>
                </a:r>
                <a:r>
                  <a:rPr lang="en-US" baseline="30000" dirty="0" smtClean="0"/>
                  <a:t>2</a:t>
                </a:r>
                <a:r>
                  <a:rPr lang="en-US" i="1" dirty="0" smtClean="0"/>
                  <a:t> </a:t>
                </a:r>
                <a:r>
                  <a:rPr lang="en-US" dirty="0"/>
                  <a:t>= </a:t>
                </a:r>
                <a:r>
                  <a:rPr lang="en-US" u="sng" dirty="0" smtClean="0"/>
                  <a:t>4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m</a:t>
                </a:r>
                <a:r>
                  <a:rPr lang="en-US" baseline="30000" dirty="0" smtClean="0"/>
                  <a:t>3</a:t>
                </a:r>
                <a:r>
                  <a:rPr lang="en-US" i="1" dirty="0" smtClean="0"/>
                  <a:t> </a:t>
                </a:r>
                <a:r>
                  <a:rPr lang="en-US" dirty="0"/>
                  <a:t>= </a:t>
                </a:r>
                <a:r>
                  <a:rPr lang="en-US" u="sng" dirty="0" smtClean="0"/>
                  <a:t>8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m</a:t>
                </a:r>
                <a:r>
                  <a:rPr lang="en-US" baseline="30000" dirty="0" smtClean="0"/>
                  <a:t>4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= </a:t>
                </a:r>
                <a:r>
                  <a:rPr lang="en-US" u="sng" dirty="0" smtClean="0"/>
                  <a:t>1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m</a:t>
                </a:r>
                <a:r>
                  <a:rPr lang="en-US" baseline="30000" dirty="0" smtClean="0"/>
                  <a:t>5</a:t>
                </a:r>
                <a:r>
                  <a:rPr lang="en-US" i="1" dirty="0" smtClean="0"/>
                  <a:t> </a:t>
                </a:r>
                <a:r>
                  <a:rPr lang="en-US" dirty="0"/>
                  <a:t>= </a:t>
                </a:r>
                <a:r>
                  <a:rPr lang="en-US" u="sng" dirty="0" smtClean="0">
                    <a:solidFill>
                      <a:srgbClr val="0070C0"/>
                    </a:solidFill>
                  </a:rPr>
                  <a:t>2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= </a:t>
                </a:r>
                <a:r>
                  <a:rPr lang="en-US" i="1" dirty="0" smtClean="0">
                    <a:solidFill>
                      <a:srgbClr val="0070C0"/>
                    </a:solidFill>
                  </a:rPr>
                  <a:t>m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2"/>
                <a:endParaRPr lang="en-US" dirty="0" smtClean="0"/>
              </a:p>
              <a:p>
                <a:pPr marL="914400" lvl="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8570259" cy="4525963"/>
              </a:xfrm>
              <a:blipFill>
                <a:blip r:embed="rId2"/>
                <a:stretch>
                  <a:fillRect l="-120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06706" y="4491317"/>
            <a:ext cx="3263153" cy="30480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369859" y="4114192"/>
            <a:ext cx="1649506" cy="3771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631576" y="6356350"/>
            <a:ext cx="5011271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760534">
            <a:off x="5969801" y="4245137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Period !</a:t>
            </a:r>
            <a:endParaRPr lang="en-US" sz="1400" b="1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5. RSA’s Potential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8570259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How can a quantum computer break it:</a:t>
                </a:r>
              </a:p>
              <a:p>
                <a:pPr lvl="2"/>
                <a:r>
                  <a:rPr lang="en-US" dirty="0" smtClean="0"/>
                  <a:t>The </a:t>
                </a:r>
                <a:r>
                  <a:rPr lang="en-US" dirty="0"/>
                  <a:t>security deduction (hardness) lies in :</a:t>
                </a:r>
                <a:endParaRPr lang="en-US" dirty="0" smtClean="0"/>
              </a:p>
              <a:p>
                <a:pPr lvl="3"/>
                <a:r>
                  <a:rPr lang="en-US" dirty="0" smtClean="0"/>
                  <a:t>Given:			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, </a:t>
                </a:r>
                <a:r>
                  <a:rPr lang="en-US" i="1" dirty="0"/>
                  <a:t>q, N</a:t>
                </a:r>
                <a:r>
                  <a:rPr lang="en-US" dirty="0"/>
                  <a:t> = </a:t>
                </a:r>
                <a:r>
                  <a:rPr lang="en-US" i="1" dirty="0" err="1"/>
                  <a:t>p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⋅</a:t>
                </a:r>
                <a:r>
                  <a:rPr lang="en-US" i="1" dirty="0" err="1" smtClean="0"/>
                  <a:t>q</a:t>
                </a:r>
                <a:endParaRPr lang="en-US" i="1" dirty="0" smtClean="0"/>
              </a:p>
              <a:p>
                <a:pPr lvl="3"/>
                <a:r>
                  <a:rPr lang="en-US" dirty="0" smtClean="0"/>
                  <a:t>We have: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(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) = lcm{(</a:t>
                </a:r>
                <a:r>
                  <a:rPr lang="en-US" i="1" dirty="0" smtClean="0"/>
                  <a:t>p </a:t>
                </a:r>
                <a:r>
                  <a:rPr lang="en-US" dirty="0" smtClean="0"/>
                  <a:t>-1)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q </a:t>
                </a:r>
                <a:r>
                  <a:rPr lang="en-US" dirty="0" smtClean="0"/>
                  <a:t>-1)}</a:t>
                </a:r>
              </a:p>
              <a:p>
                <a:pPr lvl="3"/>
                <a:r>
                  <a:rPr lang="en-US" dirty="0" smtClean="0"/>
                  <a:t>Then:			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 smtClean="0"/>
                  <a:t>)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d, </a:t>
                </a:r>
                <a:r>
                  <a:rPr lang="en-US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s.t.</a:t>
                </a: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i="1" dirty="0"/>
                  <a:t>e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⋅</a:t>
                </a:r>
                <a:r>
                  <a:rPr lang="en-US" i="1" dirty="0" err="1"/>
                  <a:t>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1 mod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/>
                  <a:t>) </a:t>
                </a:r>
              </a:p>
              <a:p>
                <a:pPr lvl="2"/>
                <a:r>
                  <a:rPr lang="en-US" dirty="0" smtClean="0"/>
                  <a:t>What on earth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 smtClean="0"/>
                  <a:t>)? Let’s recall the example: </a:t>
                </a:r>
              </a:p>
              <a:p>
                <a:pPr lvl="3"/>
                <a:r>
                  <a:rPr lang="en-US" i="1" dirty="0" smtClean="0"/>
                  <a:t>p </a:t>
                </a:r>
                <a:r>
                  <a:rPr lang="en-US" dirty="0" smtClean="0"/>
                  <a:t>= 3</a:t>
                </a:r>
                <a:r>
                  <a:rPr lang="en-US" i="1" dirty="0" smtClean="0"/>
                  <a:t>, q </a:t>
                </a:r>
                <a:r>
                  <a:rPr lang="en-US" dirty="0" smtClean="0"/>
                  <a:t>= 5,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= 15,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/>
                  <a:t>) = lcm{(</a:t>
                </a:r>
                <a:r>
                  <a:rPr lang="en-US" i="1" dirty="0"/>
                  <a:t>p </a:t>
                </a:r>
                <a:r>
                  <a:rPr lang="en-US" dirty="0"/>
                  <a:t>-1)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/>
                  <a:t>(</a:t>
                </a:r>
                <a:r>
                  <a:rPr lang="en-US" i="1" dirty="0"/>
                  <a:t>q </a:t>
                </a:r>
                <a:r>
                  <a:rPr lang="en-US" dirty="0"/>
                  <a:t>-1</a:t>
                </a:r>
                <a:r>
                  <a:rPr lang="en-US" dirty="0" smtClean="0"/>
                  <a:t>)} = 4</a:t>
                </a:r>
              </a:p>
              <a:p>
                <a:pPr lvl="3"/>
                <a:r>
                  <a:rPr lang="en-US" i="1" dirty="0" smtClean="0"/>
                  <a:t>m</a:t>
                </a:r>
                <a:r>
                  <a:rPr lang="en-US" dirty="0" smtClean="0"/>
                  <a:t> = 2</a:t>
                </a:r>
              </a:p>
              <a:p>
                <a:pPr lvl="3"/>
                <a:r>
                  <a:rPr lang="en-US" i="1" dirty="0" smtClean="0"/>
                  <a:t>m</a:t>
                </a:r>
                <a:r>
                  <a:rPr lang="en-US" baseline="30000" dirty="0" smtClean="0"/>
                  <a:t>0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= </a:t>
                </a:r>
                <a:r>
                  <a:rPr lang="en-US" u="sng" dirty="0" smtClean="0"/>
                  <a:t>1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m</a:t>
                </a:r>
                <a:r>
                  <a:rPr lang="en-US" baseline="30000" dirty="0" smtClean="0"/>
                  <a:t>1</a:t>
                </a:r>
                <a:r>
                  <a:rPr lang="en-US" i="1" dirty="0" smtClean="0"/>
                  <a:t> </a:t>
                </a:r>
                <a:r>
                  <a:rPr lang="en-US" dirty="0"/>
                  <a:t>= </a:t>
                </a:r>
                <a:r>
                  <a:rPr lang="en-US" u="sng" dirty="0" smtClean="0"/>
                  <a:t>2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m</a:t>
                </a:r>
                <a:r>
                  <a:rPr lang="en-US" baseline="30000" dirty="0" smtClean="0"/>
                  <a:t>2</a:t>
                </a:r>
                <a:r>
                  <a:rPr lang="en-US" i="1" dirty="0" smtClean="0"/>
                  <a:t> </a:t>
                </a:r>
                <a:r>
                  <a:rPr lang="en-US" dirty="0"/>
                  <a:t>= </a:t>
                </a:r>
                <a:r>
                  <a:rPr lang="en-US" u="sng" dirty="0" smtClean="0"/>
                  <a:t>4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m</a:t>
                </a:r>
                <a:r>
                  <a:rPr lang="en-US" baseline="30000" dirty="0" smtClean="0"/>
                  <a:t>3</a:t>
                </a:r>
                <a:r>
                  <a:rPr lang="en-US" i="1" dirty="0" smtClean="0"/>
                  <a:t> </a:t>
                </a:r>
                <a:r>
                  <a:rPr lang="en-US" dirty="0"/>
                  <a:t>= </a:t>
                </a:r>
                <a:r>
                  <a:rPr lang="en-US" u="sng" dirty="0" smtClean="0"/>
                  <a:t>8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m</a:t>
                </a:r>
                <a:r>
                  <a:rPr lang="en-US" baseline="30000" dirty="0" smtClean="0"/>
                  <a:t>4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= </a:t>
                </a:r>
                <a:r>
                  <a:rPr lang="en-US" u="sng" dirty="0" smtClean="0"/>
                  <a:t>1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m</a:t>
                </a:r>
                <a:r>
                  <a:rPr lang="en-US" baseline="30000" dirty="0" smtClean="0"/>
                  <a:t>5</a:t>
                </a:r>
                <a:r>
                  <a:rPr lang="en-US" i="1" dirty="0" smtClean="0"/>
                  <a:t> </a:t>
                </a:r>
                <a:r>
                  <a:rPr lang="en-US" dirty="0"/>
                  <a:t>= </a:t>
                </a:r>
                <a:r>
                  <a:rPr lang="en-US" u="sng" dirty="0" smtClean="0">
                    <a:solidFill>
                      <a:srgbClr val="0070C0"/>
                    </a:solidFill>
                  </a:rPr>
                  <a:t>2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= </a:t>
                </a:r>
                <a:r>
                  <a:rPr lang="en-US" i="1" dirty="0" smtClean="0">
                    <a:solidFill>
                      <a:srgbClr val="0070C0"/>
                    </a:solidFill>
                  </a:rPr>
                  <a:t>m</a:t>
                </a:r>
              </a:p>
              <a:p>
                <a:pPr lvl="2"/>
                <a:r>
                  <a:rPr lang="en-US" dirty="0" smtClean="0"/>
                  <a:t>Then we have these familiar terms:</a:t>
                </a:r>
              </a:p>
              <a:p>
                <a:pPr lvl="3"/>
                <a:r>
                  <a:rPr lang="en-US" dirty="0" smtClean="0"/>
                  <a:t>Period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 smtClean="0"/>
                  <a:t> Frequency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 smtClean="0"/>
                  <a:t> Wave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 smtClean="0"/>
                  <a:t> Quantum Physics</a:t>
                </a:r>
                <a:endParaRPr lang="en-US" dirty="0"/>
              </a:p>
              <a:p>
                <a:pPr lvl="3"/>
                <a:r>
                  <a:rPr lang="en-US" dirty="0" smtClean="0">
                    <a:solidFill>
                      <a:schemeClr val="tx1"/>
                    </a:solidFill>
                  </a:rPr>
                  <a:t>Quantum </a:t>
                </a:r>
                <a:r>
                  <a:rPr lang="en-US" dirty="0">
                    <a:solidFill>
                      <a:schemeClr val="tx1"/>
                    </a:solidFill>
                  </a:rPr>
                  <a:t>Fourier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Transform (QFT)</a:t>
                </a:r>
              </a:p>
              <a:p>
                <a:pPr lvl="3"/>
                <a:r>
                  <a:rPr lang="en-US" dirty="0" smtClean="0"/>
                  <a:t>QFT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 smtClean="0"/>
                  <a:t> Frequency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 smtClean="0"/>
                  <a:t> Period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Private Key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 smtClean="0"/>
                  <a:t> RSA broken</a:t>
                </a:r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2"/>
                <a:endParaRPr lang="en-US" dirty="0" smtClean="0"/>
              </a:p>
              <a:p>
                <a:pPr marL="914400" lvl="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8570259" cy="4525963"/>
              </a:xfrm>
              <a:blipFill>
                <a:blip r:embed="rId2"/>
                <a:stretch>
                  <a:fillRect l="-1209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06706" y="4240306"/>
            <a:ext cx="3263153" cy="30480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369859" y="3863181"/>
            <a:ext cx="1649506" cy="3771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495365" y="5441575"/>
            <a:ext cx="2814917" cy="34860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31576" y="6356350"/>
            <a:ext cx="5011271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84" y="5843965"/>
            <a:ext cx="4670892" cy="9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0760534">
            <a:off x="5969801" y="3994126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Period !</a:t>
            </a:r>
            <a:endParaRPr lang="en-US" sz="1400" b="1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1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Presentation Flow</a:t>
            </a:r>
            <a:endParaRPr lang="en-US" sz="360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9929" cy="45259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p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roblems brought up by quantum computers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pressing is the security issue?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RSA’s vulnerability under quantum computing</a:t>
            </a:r>
          </a:p>
          <a:p>
            <a:r>
              <a:rPr lang="en-US" dirty="0"/>
              <a:t>Public-key systems for post-quantum era</a:t>
            </a:r>
          </a:p>
          <a:p>
            <a:pPr lvl="1"/>
            <a:r>
              <a:rPr lang="en-US" dirty="0" smtClean="0"/>
              <a:t>Code-based encryption</a:t>
            </a:r>
          </a:p>
          <a:p>
            <a:pPr lvl="1"/>
            <a:r>
              <a:rPr lang="en-US" dirty="0" smtClean="0"/>
              <a:t>Lattice-based encryption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Hardware implementation for the primitives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Post-quantum Secure Encryptions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that, </a:t>
            </a:r>
            <a:endParaRPr lang="en-US" dirty="0"/>
          </a:p>
          <a:p>
            <a:pPr lvl="2"/>
            <a:r>
              <a:rPr lang="en-US" dirty="0" smtClean="0"/>
              <a:t>NIST</a:t>
            </a:r>
          </a:p>
          <a:p>
            <a:pPr lvl="3"/>
            <a:r>
              <a:rPr lang="en-US" dirty="0" smtClean="0"/>
              <a:t>Evaluating 69 submissions of post-quantum encryption schemes in 2018, to bring up a possible standard (like AES):</a:t>
            </a:r>
          </a:p>
          <a:p>
            <a:pPr lvl="4"/>
            <a:r>
              <a:rPr lang="en-US" dirty="0" smtClean="0"/>
              <a:t>21 lattice-based</a:t>
            </a:r>
          </a:p>
          <a:p>
            <a:pPr lvl="4"/>
            <a:r>
              <a:rPr lang="en-US" dirty="0" smtClean="0"/>
              <a:t>18 code-based</a:t>
            </a:r>
          </a:p>
          <a:p>
            <a:pPr lvl="4"/>
            <a:r>
              <a:rPr lang="en-US" dirty="0" smtClean="0"/>
              <a:t>Some hash-based </a:t>
            </a:r>
          </a:p>
          <a:p>
            <a:pPr lvl="5"/>
            <a:r>
              <a:rPr lang="en-US" sz="1400" dirty="0" smtClean="0">
                <a:solidFill>
                  <a:srgbClr val="B12020"/>
                </a:solidFill>
                <a:latin typeface="Avenir Book" panose="02000503020000020003" pitchFamily="2" charset="0"/>
              </a:rPr>
              <a:t>Similar to the </a:t>
            </a:r>
            <a:r>
              <a:rPr lang="en-US" sz="1400" dirty="0" err="1" smtClean="0">
                <a:solidFill>
                  <a:srgbClr val="B12020"/>
                </a:solidFill>
                <a:latin typeface="Avenir Book" panose="02000503020000020003" pitchFamily="2" charset="0"/>
              </a:rPr>
              <a:t>Lamport</a:t>
            </a:r>
            <a:r>
              <a:rPr lang="en-US" sz="1400" dirty="0" smtClean="0">
                <a:solidFill>
                  <a:srgbClr val="B12020"/>
                </a:solidFill>
                <a:latin typeface="Avenir Book" panose="02000503020000020003" pitchFamily="2" charset="0"/>
              </a:rPr>
              <a:t> OTK scheme. Only can do digital signature, not for encryption or key-exchange.</a:t>
            </a:r>
          </a:p>
          <a:p>
            <a:pPr lvl="4"/>
            <a:r>
              <a:rPr lang="en-US" dirty="0" smtClean="0"/>
              <a:t>Some others</a:t>
            </a:r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6146" name="Picture 2" descr="Image result for n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562" y="5321513"/>
            <a:ext cx="1749238" cy="8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584450" y="3397624"/>
            <a:ext cx="1689100" cy="0"/>
          </a:xfrm>
          <a:prstGeom prst="line">
            <a:avLst/>
          </a:prstGeom>
          <a:ln>
            <a:solidFill>
              <a:srgbClr val="B1202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84450" y="3708774"/>
            <a:ext cx="1689100" cy="0"/>
          </a:xfrm>
          <a:prstGeom prst="line">
            <a:avLst/>
          </a:prstGeom>
          <a:ln>
            <a:solidFill>
              <a:srgbClr val="B1202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2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Presentation Flow</a:t>
            </a:r>
            <a:endParaRPr lang="en-US" sz="360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9929" cy="4525963"/>
          </a:xfrm>
        </p:spPr>
        <p:txBody>
          <a:bodyPr/>
          <a:lstStyle/>
          <a:p>
            <a:r>
              <a:rPr lang="en-US" dirty="0" smtClean="0"/>
              <a:t>Security p</a:t>
            </a:r>
            <a:r>
              <a:rPr lang="en-US" altLang="zh-CN" dirty="0" smtClean="0"/>
              <a:t>roblems brought up by quantum computers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pressing is the security issue?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RSA’s vulnerability under quantum computing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Public-key systems for post-quantum era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Code-based encryption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Lattice-based encryption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Hardware implementation for the primitives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C</a:t>
            </a:r>
            <a:r>
              <a:rPr lang="en-US" altLang="zh-CN" sz="3600" dirty="0" smtClean="0"/>
              <a:t>ode-based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77250" cy="4943475"/>
          </a:xfrm>
        </p:spPr>
        <p:txBody>
          <a:bodyPr>
            <a:normAutofit/>
          </a:bodyPr>
          <a:lstStyle/>
          <a:p>
            <a:r>
              <a:rPr lang="en-US" dirty="0" err="1"/>
              <a:t>McEliece</a:t>
            </a:r>
            <a:r>
              <a:rPr lang="en-US" dirty="0"/>
              <a:t> </a:t>
            </a:r>
            <a:r>
              <a:rPr lang="en-US" dirty="0" smtClean="0"/>
              <a:t>cryptosystem</a:t>
            </a:r>
            <a:endParaRPr lang="en-US" dirty="0"/>
          </a:p>
          <a:p>
            <a:pPr lvl="2"/>
            <a:r>
              <a:rPr lang="en-US" dirty="0" smtClean="0"/>
              <a:t>Error Correction Code (ECC)</a:t>
            </a:r>
          </a:p>
          <a:p>
            <a:pPr lvl="3"/>
            <a:r>
              <a:rPr lang="en-US" dirty="0" smtClean="0"/>
              <a:t>A (n, k, t) ECC code C:</a:t>
            </a:r>
          </a:p>
          <a:p>
            <a:pPr lvl="4"/>
            <a:r>
              <a:rPr lang="en-US" dirty="0" smtClean="0"/>
              <a:t>k: # of information bits</a:t>
            </a:r>
          </a:p>
          <a:p>
            <a:pPr lvl="4"/>
            <a:r>
              <a:rPr lang="en-US" dirty="0" smtClean="0"/>
              <a:t>n: # of total bits in a codeword (with r = n-k redundant bits)</a:t>
            </a:r>
          </a:p>
          <a:p>
            <a:pPr lvl="4"/>
            <a:r>
              <a:rPr lang="en-US" dirty="0" smtClean="0"/>
              <a:t>t: # of random errors C is capable to correct</a:t>
            </a:r>
          </a:p>
          <a:p>
            <a:pPr marL="1828800" lvl="4" indent="0">
              <a:buNone/>
            </a:pPr>
            <a:endParaRPr lang="en-US" dirty="0" smtClean="0"/>
          </a:p>
          <a:p>
            <a:pPr lvl="4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C</a:t>
            </a:r>
            <a:r>
              <a:rPr lang="en-US" altLang="zh-CN" sz="3600" dirty="0" smtClean="0"/>
              <a:t>ode-based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77250" cy="49434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McEliece</a:t>
                </a:r>
                <a:r>
                  <a:rPr lang="en-US" dirty="0"/>
                  <a:t> </a:t>
                </a:r>
                <a:r>
                  <a:rPr lang="en-US" dirty="0" smtClean="0"/>
                  <a:t>cryptosystem</a:t>
                </a:r>
                <a:endParaRPr lang="en-US" dirty="0"/>
              </a:p>
              <a:p>
                <a:pPr lvl="2"/>
                <a:r>
                  <a:rPr lang="en-US" dirty="0" smtClean="0"/>
                  <a:t>Error Correction Code (ECC)</a:t>
                </a:r>
              </a:p>
              <a:p>
                <a:pPr lvl="3"/>
                <a:r>
                  <a:rPr lang="en-US" dirty="0" smtClean="0"/>
                  <a:t>A (n, k, t) ECC code C:</a:t>
                </a:r>
              </a:p>
              <a:p>
                <a:pPr lvl="4"/>
                <a:r>
                  <a:rPr lang="en-US" dirty="0" smtClean="0"/>
                  <a:t>k: # of information bits</a:t>
                </a:r>
              </a:p>
              <a:p>
                <a:pPr lvl="4"/>
                <a:r>
                  <a:rPr lang="en-US" dirty="0" smtClean="0"/>
                  <a:t>n: # of total bits in a codeword (with r = n-k redundant bits)</a:t>
                </a:r>
              </a:p>
              <a:p>
                <a:pPr lvl="4"/>
                <a:r>
                  <a:rPr lang="en-US" dirty="0" smtClean="0"/>
                  <a:t>t: # of random errors C is capable to correct</a:t>
                </a:r>
              </a:p>
              <a:p>
                <a:pPr marL="1828800" lvl="4" indent="0">
                  <a:buNone/>
                </a:pPr>
                <a:endParaRPr lang="en-US" dirty="0" smtClean="0"/>
              </a:p>
              <a:p>
                <a:pPr lvl="3"/>
                <a:r>
                  <a:rPr lang="en-US" dirty="0" smtClean="0"/>
                  <a:t>Generating matrix G for C: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 smtClean="0"/>
              </a:p>
              <a:p>
                <a:pPr marL="1371600" lvl="3" indent="0">
                  <a:buNone/>
                </a:pPr>
                <a:endParaRPr lang="en-US" dirty="0" smtClean="0"/>
              </a:p>
              <a:p>
                <a:pPr lvl="3"/>
                <a:r>
                  <a:rPr lang="en-US" dirty="0" smtClean="0"/>
                  <a:t>When m is encoded by G to C, it is able to be recovered even after being distorted by t errors</a:t>
                </a:r>
              </a:p>
              <a:p>
                <a:pPr lvl="4"/>
                <a:r>
                  <a:rPr lang="en-US" dirty="0" smtClean="0"/>
                  <a:t>Err-correct (</a:t>
                </a:r>
                <a:r>
                  <a:rPr lang="en-US" dirty="0"/>
                  <a:t>m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</a:rPr>
                      <m:t>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6600"/>
                    </a:solidFill>
                  </a:rPr>
                  <a:t>e</a:t>
                </a:r>
                <a:r>
                  <a:rPr lang="en-US" dirty="0" smtClean="0"/>
                  <a:t>) = m</a:t>
                </a:r>
                <a:endParaRPr lang="en-US" baseline="30000" dirty="0"/>
              </a:p>
              <a:p>
                <a:pPr lvl="4"/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77250" cy="4943475"/>
              </a:xfrm>
              <a:blipFill>
                <a:blip r:embed="rId2"/>
                <a:stretch>
                  <a:fillRect l="-1222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 rot="16200000">
            <a:off x="2385773" y="4785137"/>
            <a:ext cx="714378" cy="2381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venir Book" panose="02000503020000020003" pitchFamily="2" charset="0"/>
              </a:rPr>
              <a:t>m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1851" y="4551775"/>
            <a:ext cx="1676401" cy="709614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G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98431" y="4721916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 panose="02000503020000020003" pitchFamily="2" charset="0"/>
              </a:rPr>
              <a:t>k</a:t>
            </a:r>
            <a:endParaRPr lang="en-US" sz="1600" dirty="0">
              <a:latin typeface="Avenir Book" panose="02000503020000020003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8656" y="4286453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panose="02000503020000020003" pitchFamily="2" charset="0"/>
              </a:rPr>
              <a:t>1</a:t>
            </a:r>
            <a:endParaRPr lang="en-US" sz="1600" dirty="0">
              <a:latin typeface="Avenir Book" panose="02000503020000020003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2937" y="4721916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k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8733" y="42472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n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69728" y="4717241"/>
                <a:ext cx="2758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728" y="4717241"/>
                <a:ext cx="275822" cy="338554"/>
              </a:xfrm>
              <a:prstGeom prst="rect">
                <a:avLst/>
              </a:prstGeom>
              <a:blipFill>
                <a:blip r:embed="rId3"/>
                <a:stretch>
                  <a:fillRect r="-3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 rot="16200000">
            <a:off x="6200109" y="4095313"/>
            <a:ext cx="246045" cy="167640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C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59041" y="449051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n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2947" y="474884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1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188498" y="4736441"/>
                <a:ext cx="13195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498" y="4736441"/>
                <a:ext cx="131959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C</a:t>
            </a:r>
            <a:r>
              <a:rPr lang="en-US" altLang="zh-CN" sz="3600" dirty="0" smtClean="0"/>
              <a:t>ode-based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77250" cy="49434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McEliece</a:t>
                </a:r>
                <a:r>
                  <a:rPr lang="en-US" dirty="0"/>
                  <a:t> </a:t>
                </a:r>
                <a:r>
                  <a:rPr lang="en-US" dirty="0" smtClean="0"/>
                  <a:t>cryptosystem</a:t>
                </a:r>
                <a:endParaRPr lang="en-US" dirty="0"/>
              </a:p>
              <a:p>
                <a:pPr lvl="2"/>
                <a:r>
                  <a:rPr lang="en-US" dirty="0" smtClean="0"/>
                  <a:t>Error Correction Code (ECC)</a:t>
                </a:r>
              </a:p>
              <a:p>
                <a:pPr lvl="3"/>
                <a:r>
                  <a:rPr lang="en-US" dirty="0" smtClean="0"/>
                  <a:t>A (n, k, t) ECC code C:</a:t>
                </a:r>
              </a:p>
              <a:p>
                <a:pPr lvl="4"/>
                <a:r>
                  <a:rPr lang="en-US" dirty="0" smtClean="0"/>
                  <a:t>k: # of information bits</a:t>
                </a:r>
              </a:p>
              <a:p>
                <a:pPr lvl="4"/>
                <a:r>
                  <a:rPr lang="en-US" dirty="0" smtClean="0"/>
                  <a:t>n: # of total bits in a codeword (with r = n-k redundant bits)</a:t>
                </a:r>
              </a:p>
              <a:p>
                <a:pPr lvl="4"/>
                <a:r>
                  <a:rPr lang="en-US" dirty="0" smtClean="0"/>
                  <a:t>t: # of random errors C is capable to correct</a:t>
                </a:r>
              </a:p>
              <a:p>
                <a:pPr marL="1828800" lvl="4" indent="0">
                  <a:buNone/>
                </a:pPr>
                <a:endParaRPr lang="en-US" dirty="0" smtClean="0"/>
              </a:p>
              <a:p>
                <a:pPr lvl="3"/>
                <a:r>
                  <a:rPr lang="en-US" dirty="0" smtClean="0"/>
                  <a:t>Generating matrix G for C: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 smtClean="0"/>
              </a:p>
              <a:p>
                <a:pPr marL="1371600" lvl="3" indent="0">
                  <a:buNone/>
                </a:pPr>
                <a:endParaRPr lang="en-US" dirty="0" smtClean="0"/>
              </a:p>
              <a:p>
                <a:pPr lvl="3"/>
                <a:r>
                  <a:rPr lang="en-US" dirty="0" smtClean="0"/>
                  <a:t>When m is encoded by G to C, it is able to be recovered even after being distorted by t errors</a:t>
                </a:r>
              </a:p>
              <a:p>
                <a:pPr lvl="4"/>
                <a:r>
                  <a:rPr lang="en-US" dirty="0" smtClean="0"/>
                  <a:t>Err-correct (</a:t>
                </a:r>
                <a:r>
                  <a:rPr lang="en-US" dirty="0"/>
                  <a:t>m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</a:rPr>
                      <m:t>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6600"/>
                    </a:solidFill>
                  </a:rPr>
                  <a:t>e</a:t>
                </a:r>
                <a:r>
                  <a:rPr lang="en-US" dirty="0" smtClean="0"/>
                  <a:t>) = m</a:t>
                </a:r>
                <a:endParaRPr lang="en-US" baseline="30000" dirty="0"/>
              </a:p>
              <a:p>
                <a:pPr lvl="4"/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77250" cy="4943475"/>
              </a:xfrm>
              <a:blipFill>
                <a:blip r:embed="rId2"/>
                <a:stretch>
                  <a:fillRect l="-1222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 rot="16200000">
            <a:off x="2385773" y="4785137"/>
            <a:ext cx="714378" cy="2381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venir Book" panose="02000503020000020003" pitchFamily="2" charset="0"/>
              </a:rPr>
              <a:t>m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1851" y="4551775"/>
            <a:ext cx="1676401" cy="709614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G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98431" y="4721916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 panose="02000503020000020003" pitchFamily="2" charset="0"/>
              </a:rPr>
              <a:t>k</a:t>
            </a:r>
            <a:endParaRPr lang="en-US" sz="1600" dirty="0">
              <a:latin typeface="Avenir Book" panose="02000503020000020003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8656" y="4286453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panose="02000503020000020003" pitchFamily="2" charset="0"/>
              </a:rPr>
              <a:t>1</a:t>
            </a:r>
            <a:endParaRPr lang="en-US" sz="1600" dirty="0">
              <a:latin typeface="Avenir Book" panose="02000503020000020003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2937" y="4721916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k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8733" y="42472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n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69728" y="4717241"/>
                <a:ext cx="2758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728" y="4717241"/>
                <a:ext cx="275822" cy="338554"/>
              </a:xfrm>
              <a:prstGeom prst="rect">
                <a:avLst/>
              </a:prstGeom>
              <a:blipFill>
                <a:blip r:embed="rId3"/>
                <a:stretch>
                  <a:fillRect r="-3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 rot="16200000">
            <a:off x="6200109" y="4095313"/>
            <a:ext cx="246045" cy="167640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C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59041" y="449051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n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2947" y="474884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1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188498" y="4736441"/>
                <a:ext cx="13195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498" y="4736441"/>
                <a:ext cx="131959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 rot="19946786">
            <a:off x="4503517" y="4101786"/>
            <a:ext cx="2871299" cy="369332"/>
          </a:xfrm>
          <a:prstGeom prst="rect">
            <a:avLst/>
          </a:prstGeom>
          <a:noFill/>
          <a:ln w="28575">
            <a:solidFill>
              <a:srgbClr val="B1202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12020"/>
                </a:solidFill>
                <a:latin typeface="Avenir Book" panose="02000503020000020003" pitchFamily="2" charset="0"/>
              </a:rPr>
              <a:t>Nothing secret to anyone.</a:t>
            </a:r>
            <a:endParaRPr lang="en-US" dirty="0">
              <a:solidFill>
                <a:srgbClr val="B12020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4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C</a:t>
            </a:r>
            <a:r>
              <a:rPr lang="en-US" altLang="zh-CN" sz="3600" dirty="0" smtClean="0"/>
              <a:t>ode-based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McEliece</a:t>
                </a:r>
                <a:r>
                  <a:rPr lang="en-US" dirty="0"/>
                  <a:t> </a:t>
                </a:r>
                <a:r>
                  <a:rPr lang="en-US" dirty="0" smtClean="0"/>
                  <a:t>cryptosystem</a:t>
                </a:r>
                <a:endParaRPr lang="en-US" dirty="0"/>
              </a:p>
              <a:p>
                <a:pPr lvl="2"/>
                <a:r>
                  <a:rPr lang="en-US" dirty="0" smtClean="0"/>
                  <a:t>Pick two random matrices:</a:t>
                </a:r>
              </a:p>
              <a:p>
                <a:pPr lvl="3"/>
                <a:r>
                  <a:rPr lang="en-US" dirty="0" smtClean="0"/>
                  <a:t>k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/>
                  <a:t>k binary matrix S:</a:t>
                </a:r>
              </a:p>
              <a:p>
                <a:pPr lvl="3"/>
                <a:endParaRPr lang="en-US" dirty="0"/>
              </a:p>
              <a:p>
                <a:pPr lvl="3"/>
                <a:r>
                  <a:rPr lang="en-US" dirty="0" smtClean="0">
                    <a:solidFill>
                      <a:srgbClr val="00B05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n</a:t>
                </a:r>
                <a:r>
                  <a:rPr lang="en-US" dirty="0">
                    <a:solidFill>
                      <a:srgbClr val="00B050"/>
                    </a:solidFill>
                  </a:rPr>
                  <a:t> binary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permutation matrix P:</a:t>
                </a:r>
              </a:p>
              <a:p>
                <a:pPr lvl="3"/>
                <a:endParaRPr lang="en-US" dirty="0"/>
              </a:p>
              <a:p>
                <a:pPr lvl="2"/>
                <a:r>
                  <a:rPr lang="en-US" dirty="0" smtClean="0"/>
                  <a:t>Compute:</a:t>
                </a:r>
              </a:p>
              <a:p>
                <a:pPr lvl="3"/>
                <a:r>
                  <a:rPr lang="en-US" dirty="0" smtClean="0">
                    <a:solidFill>
                      <a:srgbClr val="7030A0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matrix G’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=</a:t>
                </a:r>
                <a:r>
                  <a:rPr lang="en-US" dirty="0" smtClean="0"/>
                  <a:t> S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G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P</a:t>
                </a:r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69906" y="4589491"/>
            <a:ext cx="714378" cy="723693"/>
          </a:xfrm>
          <a:prstGeom prst="rect">
            <a:avLst/>
          </a:prstGeom>
          <a:noFill/>
          <a:ln w="28575">
            <a:solidFill>
              <a:srgbClr val="B1202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B12020"/>
                </a:solidFill>
                <a:latin typeface="Avenir Book" panose="02000503020000020003" pitchFamily="2" charset="0"/>
              </a:rPr>
              <a:t>s</a:t>
            </a:r>
            <a:endParaRPr lang="en-US" sz="2400" dirty="0">
              <a:solidFill>
                <a:srgbClr val="B1202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59667" y="2742076"/>
            <a:ext cx="1676401" cy="144327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Avenir Book" panose="02000503020000020003" pitchFamily="2" charset="0"/>
              </a:rPr>
              <a:t>P</a:t>
            </a:r>
            <a:endParaRPr lang="en-US" dirty="0">
              <a:solidFill>
                <a:srgbClr val="00B050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5307" y="191372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12020"/>
                </a:solidFill>
              </a:rPr>
              <a:t>k</a:t>
            </a:r>
            <a:endParaRPr lang="en-US" dirty="0">
              <a:solidFill>
                <a:srgbClr val="B1202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9263" y="141096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12020"/>
                </a:solidFill>
              </a:rPr>
              <a:t>k</a:t>
            </a:r>
            <a:endParaRPr lang="en-US" dirty="0">
              <a:solidFill>
                <a:srgbClr val="B1202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7506" y="327904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4620" y="40991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33584" y="4602176"/>
            <a:ext cx="1676401" cy="728457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G</a:t>
            </a:r>
            <a:endParaRPr lang="en-US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34169" y="1736549"/>
            <a:ext cx="714378" cy="723693"/>
          </a:xfrm>
          <a:prstGeom prst="rect">
            <a:avLst/>
          </a:prstGeom>
          <a:noFill/>
          <a:ln w="28575">
            <a:solidFill>
              <a:srgbClr val="B1202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B12020"/>
                </a:solidFill>
                <a:latin typeface="Avenir Book" panose="02000503020000020003" pitchFamily="2" charset="0"/>
              </a:rPr>
              <a:t>s</a:t>
            </a:r>
            <a:endParaRPr lang="en-US" sz="2400" dirty="0">
              <a:solidFill>
                <a:srgbClr val="B12020"/>
              </a:solidFill>
              <a:latin typeface="Avenir Book" panose="02000503020000020003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59285" y="4591544"/>
            <a:ext cx="1676401" cy="144327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Avenir Book" panose="02000503020000020003" pitchFamily="2" charset="0"/>
              </a:rPr>
              <a:t>P</a:t>
            </a:r>
            <a:endParaRPr lang="en-US" dirty="0">
              <a:solidFill>
                <a:srgbClr val="00B050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18348" y="4602176"/>
            <a:ext cx="1676401" cy="728457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Avenir Book" panose="02000503020000020003" pitchFamily="2" charset="0"/>
              </a:rPr>
              <a:t>G’</a:t>
            </a:r>
            <a:endParaRPr lang="en-US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6295" y="4781738"/>
                <a:ext cx="13260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95" y="4781738"/>
                <a:ext cx="13260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907688" y="4766671"/>
                <a:ext cx="13260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88" y="4766671"/>
                <a:ext cx="13260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969680" y="4749472"/>
                <a:ext cx="13260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80" y="4749472"/>
                <a:ext cx="13260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57200" y="4476750"/>
            <a:ext cx="8553450" cy="2857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1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C</a:t>
            </a:r>
            <a:r>
              <a:rPr lang="en-US" altLang="zh-CN" sz="3600" dirty="0" smtClean="0"/>
              <a:t>ode-based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McEliece</a:t>
                </a:r>
                <a:r>
                  <a:rPr lang="en-US" dirty="0"/>
                  <a:t> </a:t>
                </a:r>
                <a:r>
                  <a:rPr lang="en-US" dirty="0" smtClean="0"/>
                  <a:t>cryptosystem</a:t>
                </a:r>
                <a:endParaRPr lang="en-US" dirty="0"/>
              </a:p>
              <a:p>
                <a:pPr lvl="2"/>
                <a:r>
                  <a:rPr lang="en-US" dirty="0" smtClean="0"/>
                  <a:t>Pick two random matrices:</a:t>
                </a:r>
              </a:p>
              <a:p>
                <a:pPr lvl="3"/>
                <a:r>
                  <a:rPr lang="en-US" dirty="0" smtClean="0"/>
                  <a:t>k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/>
                  <a:t>k binary matrix S:</a:t>
                </a:r>
              </a:p>
              <a:p>
                <a:pPr lvl="3"/>
                <a:endParaRPr lang="en-US" dirty="0"/>
              </a:p>
              <a:p>
                <a:pPr lvl="3"/>
                <a:r>
                  <a:rPr lang="en-US" dirty="0" smtClean="0">
                    <a:solidFill>
                      <a:srgbClr val="00B05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n</a:t>
                </a:r>
                <a:r>
                  <a:rPr lang="en-US" dirty="0">
                    <a:solidFill>
                      <a:srgbClr val="00B050"/>
                    </a:solidFill>
                  </a:rPr>
                  <a:t> binary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permutation matrix P:</a:t>
                </a:r>
              </a:p>
              <a:p>
                <a:pPr lvl="3"/>
                <a:endParaRPr lang="en-US" dirty="0"/>
              </a:p>
              <a:p>
                <a:pPr lvl="2"/>
                <a:r>
                  <a:rPr lang="en-US" dirty="0" smtClean="0"/>
                  <a:t>Compute:</a:t>
                </a:r>
              </a:p>
              <a:p>
                <a:pPr lvl="3"/>
                <a:r>
                  <a:rPr lang="en-US" dirty="0" smtClean="0">
                    <a:solidFill>
                      <a:srgbClr val="7030A0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matrix G’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=</a:t>
                </a:r>
                <a:r>
                  <a:rPr lang="en-US" dirty="0" smtClean="0"/>
                  <a:t> S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G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P</a:t>
                </a:r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69906" y="4589491"/>
            <a:ext cx="714378" cy="723693"/>
          </a:xfrm>
          <a:prstGeom prst="rect">
            <a:avLst/>
          </a:prstGeom>
          <a:noFill/>
          <a:ln w="28575">
            <a:solidFill>
              <a:srgbClr val="B1202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B12020"/>
                </a:solidFill>
                <a:latin typeface="Avenir Book" panose="02000503020000020003" pitchFamily="2" charset="0"/>
              </a:rPr>
              <a:t>s</a:t>
            </a:r>
            <a:endParaRPr lang="en-US" sz="2400" dirty="0">
              <a:solidFill>
                <a:srgbClr val="B1202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59667" y="2742076"/>
            <a:ext cx="1676401" cy="144327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Avenir Book" panose="02000503020000020003" pitchFamily="2" charset="0"/>
              </a:rPr>
              <a:t>P</a:t>
            </a:r>
            <a:endParaRPr lang="en-US" dirty="0">
              <a:solidFill>
                <a:srgbClr val="00B050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5307" y="191372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12020"/>
                </a:solidFill>
              </a:rPr>
              <a:t>k</a:t>
            </a:r>
            <a:endParaRPr lang="en-US" dirty="0">
              <a:solidFill>
                <a:srgbClr val="B1202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9263" y="141096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12020"/>
                </a:solidFill>
              </a:rPr>
              <a:t>k</a:t>
            </a:r>
            <a:endParaRPr lang="en-US" dirty="0">
              <a:solidFill>
                <a:srgbClr val="B1202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7506" y="327904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4620" y="40991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33584" y="4602176"/>
            <a:ext cx="1676401" cy="728457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G</a:t>
            </a:r>
            <a:endParaRPr lang="en-US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34169" y="1736549"/>
            <a:ext cx="714378" cy="723693"/>
          </a:xfrm>
          <a:prstGeom prst="rect">
            <a:avLst/>
          </a:prstGeom>
          <a:noFill/>
          <a:ln w="28575">
            <a:solidFill>
              <a:srgbClr val="B1202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B12020"/>
                </a:solidFill>
                <a:latin typeface="Avenir Book" panose="02000503020000020003" pitchFamily="2" charset="0"/>
              </a:rPr>
              <a:t>s</a:t>
            </a:r>
            <a:endParaRPr lang="en-US" sz="2400" dirty="0">
              <a:solidFill>
                <a:srgbClr val="B12020"/>
              </a:solidFill>
              <a:latin typeface="Avenir Book" panose="02000503020000020003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59285" y="4591544"/>
            <a:ext cx="1676401" cy="144327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Avenir Book" panose="02000503020000020003" pitchFamily="2" charset="0"/>
              </a:rPr>
              <a:t>P</a:t>
            </a:r>
            <a:endParaRPr lang="en-US" dirty="0">
              <a:solidFill>
                <a:srgbClr val="00B050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18348" y="4602176"/>
            <a:ext cx="1676401" cy="728457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Avenir Book" panose="02000503020000020003" pitchFamily="2" charset="0"/>
              </a:rPr>
              <a:t>G’</a:t>
            </a:r>
            <a:endParaRPr lang="en-US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6295" y="4781738"/>
                <a:ext cx="13260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95" y="4781738"/>
                <a:ext cx="13260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907688" y="4766671"/>
                <a:ext cx="13260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88" y="4766671"/>
                <a:ext cx="13260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969680" y="4749472"/>
                <a:ext cx="13260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80" y="4749472"/>
                <a:ext cx="13260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57200" y="4476750"/>
            <a:ext cx="8553450" cy="2857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ular Callout 26"/>
          <p:cNvSpPr/>
          <p:nvPr/>
        </p:nvSpPr>
        <p:spPr>
          <a:xfrm>
            <a:off x="6279607" y="5621288"/>
            <a:ext cx="1963271" cy="836365"/>
          </a:xfrm>
          <a:prstGeom prst="wedgeRectCallout">
            <a:avLst>
              <a:gd name="adj1" fmla="val 26313"/>
              <a:gd name="adj2" fmla="val -83705"/>
            </a:avLst>
          </a:prstGeom>
          <a:solidFill>
            <a:schemeClr val="tx1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venir Book" panose="02000503020000020003" pitchFamily="2" charset="0"/>
              </a:rPr>
              <a:t>For </a:t>
            </a:r>
            <a:r>
              <a:rPr lang="en-US" sz="16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obfuscation</a:t>
            </a:r>
            <a:r>
              <a:rPr lang="en-US" sz="1600" dirty="0" smtClean="0">
                <a:solidFill>
                  <a:schemeClr val="bg1"/>
                </a:solidFill>
                <a:latin typeface="Avenir Book" panose="02000503020000020003" pitchFamily="2" charset="0"/>
              </a:rPr>
              <a:t>,</a:t>
            </a: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Avenir Book" panose="02000503020000020003" pitchFamily="2" charset="0"/>
              </a:rPr>
              <a:t>s.t.</a:t>
            </a:r>
            <a:r>
              <a:rPr lang="en-US" sz="1600" dirty="0" smtClean="0">
                <a:solidFill>
                  <a:schemeClr val="bg1"/>
                </a:solidFill>
                <a:latin typeface="Avenir Book" panose="02000503020000020003" pitchFamily="2" charset="0"/>
              </a:rPr>
              <a:t> G’s leaks no information of G</a:t>
            </a:r>
            <a:endParaRPr lang="en-US" sz="16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C</a:t>
            </a:r>
            <a:r>
              <a:rPr lang="en-US" altLang="zh-CN" sz="3600" dirty="0" smtClean="0"/>
              <a:t>ode-based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McEliece</a:t>
                </a:r>
                <a:r>
                  <a:rPr lang="en-US" dirty="0"/>
                  <a:t> </a:t>
                </a:r>
                <a:r>
                  <a:rPr lang="en-US" dirty="0" smtClean="0"/>
                  <a:t>cryptosystem</a:t>
                </a:r>
                <a:endParaRPr lang="en-US" dirty="0"/>
              </a:p>
              <a:p>
                <a:pPr lvl="2"/>
                <a:r>
                  <a:rPr lang="en-US" dirty="0" smtClean="0"/>
                  <a:t>Public key (t, G’):</a:t>
                </a:r>
              </a:p>
              <a:p>
                <a:pPr lvl="3"/>
                <a:r>
                  <a:rPr lang="en-US" sz="2800" dirty="0" smtClean="0"/>
                  <a:t>t,</a:t>
                </a:r>
                <a:r>
                  <a:rPr lang="en-US" dirty="0" smtClean="0"/>
                  <a:t> 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 smtClean="0"/>
              </a:p>
              <a:p>
                <a:pPr lvl="2"/>
                <a:r>
                  <a:rPr lang="en-US" dirty="0" smtClean="0"/>
                  <a:t>Private key (S, G, P):</a:t>
                </a:r>
              </a:p>
              <a:p>
                <a:pPr lvl="3"/>
                <a:r>
                  <a:rPr lang="en-US" dirty="0" smtClean="0"/>
                  <a:t>Remember </a:t>
                </a:r>
                <a:r>
                  <a:rPr lang="en-US" dirty="0">
                    <a:solidFill>
                      <a:srgbClr val="7030A0"/>
                    </a:solidFill>
                  </a:rPr>
                  <a:t>G’ </a:t>
                </a:r>
                <a:r>
                  <a:rPr lang="en-US" dirty="0">
                    <a:solidFill>
                      <a:schemeClr val="tx1"/>
                    </a:solidFill>
                  </a:rPr>
                  <a:t>=</a:t>
                </a:r>
                <a:r>
                  <a:rPr lang="en-US" dirty="0"/>
                  <a:t> S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G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P</a:t>
                </a:r>
              </a:p>
              <a:p>
                <a:pPr lvl="3"/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08106" y="4426719"/>
            <a:ext cx="714378" cy="723693"/>
          </a:xfrm>
          <a:prstGeom prst="rect">
            <a:avLst/>
          </a:prstGeom>
          <a:noFill/>
          <a:ln w="28575">
            <a:solidFill>
              <a:srgbClr val="B1202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B12020"/>
                </a:solidFill>
                <a:latin typeface="Avenir Book" panose="02000503020000020003" pitchFamily="2" charset="0"/>
              </a:rPr>
              <a:t>s</a:t>
            </a:r>
            <a:endParaRPr lang="en-US" sz="2400" dirty="0">
              <a:solidFill>
                <a:srgbClr val="B12020"/>
              </a:solidFill>
              <a:latin typeface="Avenir Book" panose="02000503020000020003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71784" y="4439404"/>
            <a:ext cx="1676401" cy="728457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G</a:t>
            </a:r>
            <a:endParaRPr lang="en-US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97485" y="4428772"/>
            <a:ext cx="1676401" cy="144327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Avenir Book" panose="02000503020000020003" pitchFamily="2" charset="0"/>
              </a:rPr>
              <a:t>P</a:t>
            </a:r>
            <a:endParaRPr lang="en-US" dirty="0">
              <a:solidFill>
                <a:srgbClr val="00B050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57291" y="2463134"/>
            <a:ext cx="1676401" cy="728457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Avenir Book" panose="02000503020000020003" pitchFamily="2" charset="0"/>
              </a:rPr>
              <a:t>G’</a:t>
            </a:r>
            <a:endParaRPr lang="en-US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9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C</a:t>
            </a:r>
            <a:r>
              <a:rPr lang="en-US" altLang="zh-CN" sz="3600" dirty="0" smtClean="0"/>
              <a:t>ode-based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77252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McEliece</a:t>
            </a:r>
            <a:r>
              <a:rPr lang="en-US" dirty="0"/>
              <a:t> </a:t>
            </a:r>
            <a:r>
              <a:rPr lang="en-US" dirty="0" smtClean="0"/>
              <a:t>cryptosystem</a:t>
            </a:r>
            <a:endParaRPr lang="en-US" dirty="0"/>
          </a:p>
          <a:p>
            <a:pPr lvl="2"/>
            <a:r>
              <a:rPr lang="en-US" dirty="0" smtClean="0"/>
              <a:t>Encryption (Bob to Alice):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smtClean="0"/>
              <a:t>Message (plaintext) encrypted to codeword</a:t>
            </a:r>
          </a:p>
          <a:p>
            <a:pPr marL="1714500" lvl="3" indent="-342900">
              <a:buFont typeface="+mj-lt"/>
              <a:buAutoNum type="arabicPeriod"/>
            </a:pPr>
            <a:endParaRPr lang="en-US" sz="2400" dirty="0"/>
          </a:p>
          <a:p>
            <a:pPr marL="1714500" lvl="3" indent="-342900">
              <a:buFont typeface="+mj-lt"/>
              <a:buAutoNum type="arabicPeriod"/>
            </a:pPr>
            <a:endParaRPr lang="en-US" dirty="0" smtClean="0"/>
          </a:p>
          <a:p>
            <a:pPr marL="1714500" lvl="3" indent="-342900">
              <a:buFont typeface="+mj-lt"/>
              <a:buAutoNum type="arabicPeriod"/>
            </a:pPr>
            <a:r>
              <a:rPr lang="en-US" dirty="0" smtClean="0"/>
              <a:t>Codeword obfuscated by error to cipher</a:t>
            </a:r>
          </a:p>
          <a:p>
            <a:pPr marL="1371600" lvl="3" indent="0">
              <a:buNone/>
            </a:pPr>
            <a:endParaRPr lang="en-US" sz="1400" dirty="0" smtClean="0"/>
          </a:p>
          <a:p>
            <a:pPr marL="1371600" lvl="3" indent="0">
              <a:buNone/>
            </a:pPr>
            <a:endParaRPr lang="en-US" sz="1400" dirty="0" smtClean="0"/>
          </a:p>
          <a:p>
            <a:pPr lvl="2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 rot="16200000">
            <a:off x="2034179" y="2828162"/>
            <a:ext cx="714378" cy="238126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m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10257" y="2594800"/>
            <a:ext cx="1676401" cy="709614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030A0"/>
                </a:solidFill>
                <a:latin typeface="Avenir Book" panose="02000503020000020003" pitchFamily="2" charset="0"/>
              </a:rPr>
              <a:t>G’</a:t>
            </a:r>
            <a:endParaRPr lang="en-US" sz="16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99269" y="2776349"/>
                <a:ext cx="2758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69" y="2776349"/>
                <a:ext cx="275822" cy="338554"/>
              </a:xfrm>
              <a:prstGeom prst="rect">
                <a:avLst/>
              </a:prstGeom>
              <a:blipFill>
                <a:blip r:embed="rId3"/>
                <a:stretch>
                  <a:fillRect r="-3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 rot="16200000">
            <a:off x="5848515" y="2138338"/>
            <a:ext cx="246045" cy="167640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C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836904" y="2779466"/>
                <a:ext cx="13195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904" y="2779466"/>
                <a:ext cx="131959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 rot="16200000">
            <a:off x="2987485" y="3003946"/>
            <a:ext cx="246045" cy="167640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C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 rot="16200000">
            <a:off x="5343690" y="3003947"/>
            <a:ext cx="246045" cy="1676402"/>
          </a:xfrm>
          <a:prstGeom prst="rect">
            <a:avLst/>
          </a:prstGeom>
          <a:noFill/>
          <a:ln w="28575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FF6600"/>
                </a:solidFill>
                <a:latin typeface="Avenir Book" panose="02000503020000020003" pitchFamily="2" charset="0"/>
              </a:rPr>
              <a:t>e (t of 1’s)</a:t>
            </a:r>
            <a:endParaRPr lang="en-US" sz="1600" dirty="0">
              <a:solidFill>
                <a:srgbClr val="FF660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75598" y="368817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598" y="3688172"/>
                <a:ext cx="226023" cy="276999"/>
              </a:xfrm>
              <a:prstGeom prst="rect">
                <a:avLst/>
              </a:prstGeom>
              <a:blipFill>
                <a:blip r:embed="rId5"/>
                <a:stretch>
                  <a:fillRect l="-24324" r="-1891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466712" y="3657394"/>
                <a:ext cx="13195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712" y="3657394"/>
                <a:ext cx="131959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 rot="16200000">
            <a:off x="7501483" y="2988470"/>
            <a:ext cx="246045" cy="167640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venir Book" panose="02000503020000020003" pitchFamily="2" charset="0"/>
              </a:rPr>
              <a:t>Cipher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C</a:t>
            </a:r>
            <a:r>
              <a:rPr lang="en-US" altLang="zh-CN" sz="3600" dirty="0" smtClean="0"/>
              <a:t>ode-based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77252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McEliece</a:t>
            </a:r>
            <a:r>
              <a:rPr lang="en-US" dirty="0"/>
              <a:t> </a:t>
            </a:r>
            <a:r>
              <a:rPr lang="en-US" dirty="0" smtClean="0"/>
              <a:t>cryptosystem</a:t>
            </a:r>
            <a:endParaRPr lang="en-US" dirty="0"/>
          </a:p>
          <a:p>
            <a:pPr lvl="2"/>
            <a:r>
              <a:rPr lang="en-US" dirty="0" smtClean="0"/>
              <a:t>Encryption (Bob to Alice):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smtClean="0"/>
              <a:t>Message (plaintext) encrypted to codeword</a:t>
            </a:r>
          </a:p>
          <a:p>
            <a:pPr marL="1714500" lvl="3" indent="-342900">
              <a:buFont typeface="+mj-lt"/>
              <a:buAutoNum type="arabicPeriod"/>
            </a:pPr>
            <a:endParaRPr lang="en-US" sz="2400" dirty="0"/>
          </a:p>
          <a:p>
            <a:pPr marL="1714500" lvl="3" indent="-342900">
              <a:buFont typeface="+mj-lt"/>
              <a:buAutoNum type="arabicPeriod"/>
            </a:pPr>
            <a:endParaRPr lang="en-US" dirty="0" smtClean="0"/>
          </a:p>
          <a:p>
            <a:pPr marL="1714500" lvl="3" indent="-342900">
              <a:buFont typeface="+mj-lt"/>
              <a:buAutoNum type="arabicPeriod"/>
            </a:pPr>
            <a:r>
              <a:rPr lang="en-US" dirty="0" smtClean="0"/>
              <a:t>Codeword obfuscated by error to cipher</a:t>
            </a:r>
          </a:p>
          <a:p>
            <a:pPr marL="1371600" lvl="3" indent="0">
              <a:buNone/>
            </a:pPr>
            <a:endParaRPr lang="en-US" sz="1400" dirty="0" smtClean="0"/>
          </a:p>
          <a:p>
            <a:pPr marL="1371600" lvl="3" indent="0">
              <a:buNone/>
            </a:pPr>
            <a:endParaRPr lang="en-US" sz="1400" dirty="0" smtClean="0"/>
          </a:p>
          <a:p>
            <a:pPr lvl="2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 rot="16200000">
            <a:off x="2034179" y="2828162"/>
            <a:ext cx="714378" cy="238126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m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10257" y="2594800"/>
            <a:ext cx="1676401" cy="709614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030A0"/>
                </a:solidFill>
                <a:latin typeface="Avenir Book" panose="02000503020000020003" pitchFamily="2" charset="0"/>
              </a:rPr>
              <a:t>G’</a:t>
            </a:r>
            <a:endParaRPr lang="en-US" sz="16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99269" y="2776349"/>
                <a:ext cx="2758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69" y="2776349"/>
                <a:ext cx="275822" cy="338554"/>
              </a:xfrm>
              <a:prstGeom prst="rect">
                <a:avLst/>
              </a:prstGeom>
              <a:blipFill>
                <a:blip r:embed="rId3"/>
                <a:stretch>
                  <a:fillRect r="-3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 rot="16200000">
            <a:off x="5848515" y="2138338"/>
            <a:ext cx="246045" cy="167640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C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836904" y="2779466"/>
                <a:ext cx="13195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904" y="2779466"/>
                <a:ext cx="131959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 rot="16200000">
            <a:off x="2987485" y="3003946"/>
            <a:ext cx="246045" cy="167640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C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 rot="16200000">
            <a:off x="5343690" y="3003947"/>
            <a:ext cx="246045" cy="1676402"/>
          </a:xfrm>
          <a:prstGeom prst="rect">
            <a:avLst/>
          </a:prstGeom>
          <a:noFill/>
          <a:ln w="28575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FF6600"/>
                </a:solidFill>
                <a:latin typeface="Avenir Book" panose="02000503020000020003" pitchFamily="2" charset="0"/>
              </a:rPr>
              <a:t>e (t of 1’s)</a:t>
            </a:r>
            <a:endParaRPr lang="en-US" sz="1600" dirty="0">
              <a:solidFill>
                <a:srgbClr val="FF660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75598" y="368817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598" y="3688172"/>
                <a:ext cx="226023" cy="276999"/>
              </a:xfrm>
              <a:prstGeom prst="rect">
                <a:avLst/>
              </a:prstGeom>
              <a:blipFill>
                <a:blip r:embed="rId5"/>
                <a:stretch>
                  <a:fillRect l="-24324" r="-1891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466712" y="3657394"/>
                <a:ext cx="13195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712" y="3657394"/>
                <a:ext cx="131959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 rot="16200000">
            <a:off x="7501483" y="2988470"/>
            <a:ext cx="246045" cy="167640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venir Book" panose="02000503020000020003" pitchFamily="2" charset="0"/>
              </a:rPr>
              <a:t>Cipher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1786" y="4097569"/>
            <a:ext cx="8553450" cy="2857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ular Callout 32"/>
          <p:cNvSpPr/>
          <p:nvPr/>
        </p:nvSpPr>
        <p:spPr>
          <a:xfrm>
            <a:off x="7158523" y="2646695"/>
            <a:ext cx="1789320" cy="836365"/>
          </a:xfrm>
          <a:prstGeom prst="wedgeRectCallout">
            <a:avLst>
              <a:gd name="adj1" fmla="val -97718"/>
              <a:gd name="adj2" fmla="val 78012"/>
            </a:avLst>
          </a:prstGeom>
          <a:solidFill>
            <a:schemeClr val="tx1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venir Book" panose="02000503020000020003" pitchFamily="2" charset="0"/>
              </a:rPr>
              <a:t>Can be </a:t>
            </a:r>
            <a:r>
              <a:rPr lang="en-US" sz="12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arbitrarily</a:t>
            </a:r>
            <a:r>
              <a:rPr lang="en-US" sz="1200" dirty="0" smtClean="0">
                <a:latin typeface="Avenir Book" panose="02000503020000020003" pitchFamily="2" charset="0"/>
              </a:rPr>
              <a:t> chosen. Will be eliminated anyways but makes attack </a:t>
            </a:r>
            <a:r>
              <a:rPr lang="en-US" sz="12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difficult</a:t>
            </a:r>
            <a:r>
              <a:rPr lang="en-US" sz="1200" dirty="0" smtClean="0">
                <a:latin typeface="Avenir Book" panose="02000503020000020003" pitchFamily="2" charset="0"/>
              </a:rPr>
              <a:t>.</a:t>
            </a:r>
            <a:endParaRPr lang="en-US" sz="1200" dirty="0">
              <a:solidFill>
                <a:srgbClr val="FFFF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2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C</a:t>
            </a:r>
            <a:r>
              <a:rPr lang="en-US" altLang="zh-CN" sz="3600" dirty="0" smtClean="0"/>
              <a:t>ode-based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417638"/>
                <a:ext cx="8772525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McEliece</a:t>
                </a:r>
                <a:r>
                  <a:rPr lang="en-US" dirty="0"/>
                  <a:t> </a:t>
                </a:r>
                <a:r>
                  <a:rPr lang="en-US" dirty="0" smtClean="0"/>
                  <a:t>cryptosystem</a:t>
                </a:r>
                <a:endParaRPr lang="en-US" dirty="0"/>
              </a:p>
              <a:p>
                <a:pPr lvl="2"/>
                <a:r>
                  <a:rPr lang="en-US" dirty="0" smtClean="0"/>
                  <a:t>Encryption (Bob to Alice):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n-US" dirty="0" smtClean="0"/>
                  <a:t>Message (plaintext) encrypted to codeword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endParaRPr lang="en-US" sz="2400" dirty="0"/>
              </a:p>
              <a:p>
                <a:pPr marL="1714500" lvl="3" indent="-342900">
                  <a:buFont typeface="+mj-lt"/>
                  <a:buAutoNum type="arabicPeriod"/>
                </a:pPr>
                <a:endParaRPr lang="en-US" dirty="0" smtClean="0"/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n-US" dirty="0" smtClean="0"/>
                  <a:t>Codeword obfuscated by error to cipher</a:t>
                </a:r>
              </a:p>
              <a:p>
                <a:pPr marL="1371600" lvl="3" indent="0">
                  <a:buNone/>
                </a:pPr>
                <a:endParaRPr lang="en-US" sz="1400" dirty="0" smtClean="0"/>
              </a:p>
              <a:p>
                <a:pPr marL="1371600" lvl="3" indent="0">
                  <a:buNone/>
                </a:pPr>
                <a:endParaRPr lang="en-US" sz="1400" dirty="0" smtClean="0"/>
              </a:p>
              <a:p>
                <a:pPr lvl="2"/>
                <a:r>
                  <a:rPr lang="en-US" dirty="0" smtClean="0"/>
                  <a:t>Decryption (Alice computes):</a:t>
                </a:r>
              </a:p>
              <a:p>
                <a:pPr lvl="3"/>
                <a:r>
                  <a:rPr lang="en-US" dirty="0" smtClean="0"/>
                  <a:t>Remember </a:t>
                </a:r>
                <a:r>
                  <a:rPr lang="en-US" dirty="0">
                    <a:solidFill>
                      <a:srgbClr val="7030A0"/>
                    </a:solidFill>
                  </a:rPr>
                  <a:t>G’ </a:t>
                </a:r>
                <a:r>
                  <a:rPr lang="en-US" dirty="0">
                    <a:solidFill>
                      <a:schemeClr val="tx1"/>
                    </a:solidFill>
                  </a:rPr>
                  <a:t>=</a:t>
                </a:r>
                <a:r>
                  <a:rPr lang="en-US" dirty="0"/>
                  <a:t> S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G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P</a:t>
                </a:r>
                <a:endParaRPr lang="en-US" dirty="0" smtClean="0">
                  <a:solidFill>
                    <a:srgbClr val="00B050"/>
                  </a:solidFill>
                </a:endParaRPr>
              </a:p>
              <a:p>
                <a:pPr marL="1714500" lvl="3" indent="-342900">
                  <a:buFont typeface="+mj-lt"/>
                  <a:buAutoNum type="arabicParenR"/>
                </a:pPr>
                <a:r>
                  <a:rPr lang="en-US" dirty="0" smtClean="0">
                    <a:solidFill>
                      <a:schemeClr val="tx1"/>
                    </a:solidFill>
                  </a:rPr>
                  <a:t>Cipher’ = Cipher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P</a:t>
                </a:r>
                <a:r>
                  <a:rPr lang="en-US" baseline="30000" dirty="0" smtClean="0">
                    <a:solidFill>
                      <a:srgbClr val="00B050"/>
                    </a:solidFill>
                  </a:rPr>
                  <a:t>-1</a:t>
                </a:r>
                <a:r>
                  <a:rPr lang="en-US" dirty="0"/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= (m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G’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rgbClr val="FF6600"/>
                    </a:solidFill>
                  </a:rPr>
                  <a:t>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P</a:t>
                </a:r>
                <a:r>
                  <a:rPr lang="en-US" baseline="30000" dirty="0">
                    <a:solidFill>
                      <a:srgbClr val="00B050"/>
                    </a:solidFill>
                  </a:rPr>
                  <a:t>-1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dirty="0">
                    <a:solidFill>
                      <a:schemeClr val="tx1"/>
                    </a:solidFill>
                  </a:rPr>
                  <a:t>m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 smtClean="0"/>
                  <a:t>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</a:rPr>
                      <m:t>G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dirty="0">
                    <a:solidFill>
                      <a:srgbClr val="FF6600"/>
                    </a:solidFill>
                  </a:rPr>
                  <a:t>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P</a:t>
                </a:r>
                <a:r>
                  <a:rPr lang="en-US" baseline="30000" dirty="0" smtClean="0">
                    <a:solidFill>
                      <a:srgbClr val="00B050"/>
                    </a:solidFill>
                  </a:rPr>
                  <a:t>-1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1714500" lvl="3" indent="-342900">
                  <a:buFont typeface="+mj-lt"/>
                  <a:buAutoNum type="arabicParenR"/>
                </a:pPr>
                <a:r>
                  <a:rPr lang="en-US" dirty="0">
                    <a:solidFill>
                      <a:schemeClr val="tx1"/>
                    </a:solidFill>
                  </a:rPr>
                  <a:t>Err-correct (m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</a:rPr>
                      <m:t>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6600"/>
                    </a:solidFill>
                  </a:rPr>
                  <a:t>e’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 </a:t>
                </a:r>
                <a:r>
                  <a:rPr lang="en-US" dirty="0">
                    <a:solidFill>
                      <a:schemeClr val="tx1"/>
                    </a:solidFill>
                  </a:rPr>
                  <a:t>= m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</m:oMath>
                </a14:m>
                <a:endParaRPr lang="en-US" baseline="30000" dirty="0" smtClean="0">
                  <a:solidFill>
                    <a:schemeClr val="tx1"/>
                  </a:solidFill>
                </a:endParaRPr>
              </a:p>
              <a:p>
                <a:pPr marL="1714500" lvl="3" indent="-342900">
                  <a:buFont typeface="+mj-lt"/>
                  <a:buAutoNum type="arabicParenR"/>
                </a:pPr>
                <a:r>
                  <a:rPr lang="en-US" dirty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B12020"/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en-US" baseline="30000" dirty="0" smtClean="0">
                        <a:solidFill>
                          <a:srgbClr val="B12020"/>
                        </a:solidFill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m</a:t>
                </a:r>
                <a:endParaRPr lang="en-US" baseline="30000" dirty="0">
                  <a:solidFill>
                    <a:srgbClr val="B12020"/>
                  </a:solidFill>
                </a:endParaRPr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417638"/>
                <a:ext cx="8772525" cy="4525963"/>
              </a:xfrm>
              <a:blipFill>
                <a:blip r:embed="rId2"/>
                <a:stretch>
                  <a:fillRect l="-1181" t="-1482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 rot="16200000">
            <a:off x="2034179" y="2828162"/>
            <a:ext cx="714378" cy="238126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m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10257" y="2594800"/>
            <a:ext cx="1676401" cy="709614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030A0"/>
                </a:solidFill>
                <a:latin typeface="Avenir Book" panose="02000503020000020003" pitchFamily="2" charset="0"/>
              </a:rPr>
              <a:t>G’</a:t>
            </a:r>
            <a:endParaRPr lang="en-US" sz="16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99269" y="2776349"/>
                <a:ext cx="2758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69" y="2776349"/>
                <a:ext cx="275822" cy="338554"/>
              </a:xfrm>
              <a:prstGeom prst="rect">
                <a:avLst/>
              </a:prstGeom>
              <a:blipFill>
                <a:blip r:embed="rId3"/>
                <a:stretch>
                  <a:fillRect r="-3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 rot="16200000">
            <a:off x="5848515" y="2138338"/>
            <a:ext cx="246045" cy="167640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C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836904" y="2779466"/>
                <a:ext cx="13195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904" y="2779466"/>
                <a:ext cx="131959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 rot="16200000">
            <a:off x="2987485" y="3003946"/>
            <a:ext cx="246045" cy="167640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C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 rot="16200000">
            <a:off x="5343690" y="3003947"/>
            <a:ext cx="246045" cy="1676402"/>
          </a:xfrm>
          <a:prstGeom prst="rect">
            <a:avLst/>
          </a:prstGeom>
          <a:noFill/>
          <a:ln w="28575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FF6600"/>
                </a:solidFill>
                <a:latin typeface="Avenir Book" panose="02000503020000020003" pitchFamily="2" charset="0"/>
              </a:rPr>
              <a:t>e (t of 1’s)</a:t>
            </a:r>
            <a:endParaRPr lang="en-US" sz="1600" dirty="0">
              <a:solidFill>
                <a:srgbClr val="FF660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75598" y="368817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598" y="3688172"/>
                <a:ext cx="226023" cy="276999"/>
              </a:xfrm>
              <a:prstGeom prst="rect">
                <a:avLst/>
              </a:prstGeom>
              <a:blipFill>
                <a:blip r:embed="rId5"/>
                <a:stretch>
                  <a:fillRect l="-24324" r="-1891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466712" y="3657394"/>
                <a:ext cx="13195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712" y="3657394"/>
                <a:ext cx="131959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 rot="16200000">
            <a:off x="7501483" y="2988470"/>
            <a:ext cx="246045" cy="167640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venir Book" panose="02000503020000020003" pitchFamily="2" charset="0"/>
              </a:rPr>
              <a:t>Cipher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1786" y="4097569"/>
            <a:ext cx="8553450" cy="2857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ular Callout 32"/>
          <p:cNvSpPr/>
          <p:nvPr/>
        </p:nvSpPr>
        <p:spPr>
          <a:xfrm>
            <a:off x="7158523" y="2646695"/>
            <a:ext cx="1789320" cy="836365"/>
          </a:xfrm>
          <a:prstGeom prst="wedgeRectCallout">
            <a:avLst>
              <a:gd name="adj1" fmla="val -97718"/>
              <a:gd name="adj2" fmla="val 78012"/>
            </a:avLst>
          </a:prstGeom>
          <a:solidFill>
            <a:schemeClr val="tx1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venir Book" panose="02000503020000020003" pitchFamily="2" charset="0"/>
              </a:rPr>
              <a:t>Can be </a:t>
            </a:r>
            <a:r>
              <a:rPr lang="en-US" sz="12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arbitrarily</a:t>
            </a:r>
            <a:r>
              <a:rPr lang="en-US" sz="1200" dirty="0" smtClean="0">
                <a:latin typeface="Avenir Book" panose="02000503020000020003" pitchFamily="2" charset="0"/>
              </a:rPr>
              <a:t> chosen. Will be eliminated anyways but makes attack </a:t>
            </a:r>
            <a:r>
              <a:rPr lang="en-US" sz="12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difficult</a:t>
            </a:r>
            <a:r>
              <a:rPr lang="en-US" sz="1200" dirty="0" smtClean="0">
                <a:latin typeface="Avenir Book" panose="02000503020000020003" pitchFamily="2" charset="0"/>
              </a:rPr>
              <a:t>.</a:t>
            </a:r>
            <a:endParaRPr lang="en-US" sz="1200" dirty="0">
              <a:solidFill>
                <a:srgbClr val="FFFF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7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C</a:t>
            </a:r>
            <a:r>
              <a:rPr lang="en-US" altLang="zh-CN" sz="3600" dirty="0" smtClean="0"/>
              <a:t>ode-based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417638"/>
                <a:ext cx="8772525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McEliece</a:t>
                </a:r>
                <a:r>
                  <a:rPr lang="en-US" dirty="0"/>
                  <a:t> </a:t>
                </a:r>
                <a:r>
                  <a:rPr lang="en-US" dirty="0" smtClean="0"/>
                  <a:t>cryptosystem</a:t>
                </a:r>
                <a:endParaRPr lang="en-US" dirty="0"/>
              </a:p>
              <a:p>
                <a:pPr lvl="2"/>
                <a:r>
                  <a:rPr lang="en-US" dirty="0" smtClean="0"/>
                  <a:t>Encryption (Bob to Alice):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n-US" dirty="0" smtClean="0"/>
                  <a:t>Message (plaintext) encrypted to codeword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endParaRPr lang="en-US" sz="2400" dirty="0"/>
              </a:p>
              <a:p>
                <a:pPr marL="1714500" lvl="3" indent="-342900">
                  <a:buFont typeface="+mj-lt"/>
                  <a:buAutoNum type="arabicPeriod"/>
                </a:pPr>
                <a:endParaRPr lang="en-US" dirty="0" smtClean="0"/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n-US" dirty="0" smtClean="0"/>
                  <a:t>Codeword obfuscated by error to cipher</a:t>
                </a:r>
              </a:p>
              <a:p>
                <a:pPr marL="1371600" lvl="3" indent="0">
                  <a:buNone/>
                </a:pPr>
                <a:endParaRPr lang="en-US" sz="1400" dirty="0" smtClean="0"/>
              </a:p>
              <a:p>
                <a:pPr marL="1371600" lvl="3" indent="0">
                  <a:buNone/>
                </a:pPr>
                <a:endParaRPr lang="en-US" sz="1400" dirty="0" smtClean="0"/>
              </a:p>
              <a:p>
                <a:pPr lvl="2"/>
                <a:r>
                  <a:rPr lang="en-US" dirty="0" smtClean="0"/>
                  <a:t>Decryption (Alice computes):</a:t>
                </a:r>
              </a:p>
              <a:p>
                <a:pPr lvl="3"/>
                <a:r>
                  <a:rPr lang="en-US" dirty="0" smtClean="0"/>
                  <a:t>Remember </a:t>
                </a:r>
                <a:r>
                  <a:rPr lang="en-US" dirty="0">
                    <a:solidFill>
                      <a:srgbClr val="7030A0"/>
                    </a:solidFill>
                  </a:rPr>
                  <a:t>G’ </a:t>
                </a:r>
                <a:r>
                  <a:rPr lang="en-US" dirty="0">
                    <a:solidFill>
                      <a:schemeClr val="tx1"/>
                    </a:solidFill>
                  </a:rPr>
                  <a:t>=</a:t>
                </a:r>
                <a:r>
                  <a:rPr lang="en-US" dirty="0"/>
                  <a:t> S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G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P</a:t>
                </a:r>
                <a:endParaRPr lang="en-US" dirty="0" smtClean="0">
                  <a:solidFill>
                    <a:srgbClr val="00B050"/>
                  </a:solidFill>
                </a:endParaRPr>
              </a:p>
              <a:p>
                <a:pPr marL="1714500" lvl="3" indent="-342900">
                  <a:buFont typeface="+mj-lt"/>
                  <a:buAutoNum type="arabicParenR"/>
                </a:pPr>
                <a:r>
                  <a:rPr lang="en-US" dirty="0" smtClean="0">
                    <a:solidFill>
                      <a:schemeClr val="tx1"/>
                    </a:solidFill>
                  </a:rPr>
                  <a:t>Cipher’ = Cipher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P</a:t>
                </a:r>
                <a:r>
                  <a:rPr lang="en-US" baseline="30000" dirty="0" smtClean="0">
                    <a:solidFill>
                      <a:srgbClr val="00B050"/>
                    </a:solidFill>
                  </a:rPr>
                  <a:t>-1</a:t>
                </a:r>
                <a:r>
                  <a:rPr lang="en-US" dirty="0"/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= (m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G’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rgbClr val="FF6600"/>
                    </a:solidFill>
                  </a:rPr>
                  <a:t>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P</a:t>
                </a:r>
                <a:r>
                  <a:rPr lang="en-US" baseline="30000" dirty="0">
                    <a:solidFill>
                      <a:srgbClr val="00B050"/>
                    </a:solidFill>
                  </a:rPr>
                  <a:t>-1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dirty="0">
                    <a:solidFill>
                      <a:schemeClr val="tx1"/>
                    </a:solidFill>
                  </a:rPr>
                  <a:t>m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 smtClean="0"/>
                  <a:t>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</a:rPr>
                      <m:t>G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dirty="0">
                    <a:solidFill>
                      <a:srgbClr val="FF6600"/>
                    </a:solidFill>
                  </a:rPr>
                  <a:t>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P</a:t>
                </a:r>
                <a:r>
                  <a:rPr lang="en-US" baseline="30000" dirty="0" smtClean="0">
                    <a:solidFill>
                      <a:srgbClr val="00B050"/>
                    </a:solidFill>
                  </a:rPr>
                  <a:t>-1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1714500" lvl="3" indent="-342900">
                  <a:buFont typeface="+mj-lt"/>
                  <a:buAutoNum type="arabicParenR"/>
                </a:pPr>
                <a:r>
                  <a:rPr lang="en-US" dirty="0">
                    <a:solidFill>
                      <a:schemeClr val="tx1"/>
                    </a:solidFill>
                  </a:rPr>
                  <a:t>Err-correct (m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</a:rPr>
                      <m:t>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6600"/>
                    </a:solidFill>
                  </a:rPr>
                  <a:t>e’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 </a:t>
                </a:r>
                <a:r>
                  <a:rPr lang="en-US" dirty="0">
                    <a:solidFill>
                      <a:schemeClr val="tx1"/>
                    </a:solidFill>
                  </a:rPr>
                  <a:t>= m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</m:oMath>
                </a14:m>
                <a:endParaRPr lang="en-US" baseline="30000" dirty="0" smtClean="0">
                  <a:solidFill>
                    <a:schemeClr val="tx1"/>
                  </a:solidFill>
                </a:endParaRPr>
              </a:p>
              <a:p>
                <a:pPr marL="1714500" lvl="3" indent="-342900">
                  <a:buFont typeface="+mj-lt"/>
                  <a:buAutoNum type="arabicParenR"/>
                </a:pPr>
                <a:r>
                  <a:rPr lang="en-US" dirty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B12020"/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en-US" baseline="30000" dirty="0" smtClean="0">
                        <a:solidFill>
                          <a:srgbClr val="B12020"/>
                        </a:solidFill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m</a:t>
                </a:r>
                <a:endParaRPr lang="en-US" baseline="30000" dirty="0">
                  <a:solidFill>
                    <a:srgbClr val="B12020"/>
                  </a:solidFill>
                </a:endParaRPr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417638"/>
                <a:ext cx="8772525" cy="4525963"/>
              </a:xfrm>
              <a:blipFill>
                <a:blip r:embed="rId2"/>
                <a:stretch>
                  <a:fillRect l="-1181" t="-1482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 rot="16200000">
            <a:off x="2034179" y="2828162"/>
            <a:ext cx="714378" cy="238126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m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10257" y="2594800"/>
            <a:ext cx="1676401" cy="709614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030A0"/>
                </a:solidFill>
                <a:latin typeface="Avenir Book" panose="02000503020000020003" pitchFamily="2" charset="0"/>
              </a:rPr>
              <a:t>G’</a:t>
            </a:r>
            <a:endParaRPr lang="en-US" sz="16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99269" y="2776349"/>
                <a:ext cx="2758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69" y="2776349"/>
                <a:ext cx="275822" cy="338554"/>
              </a:xfrm>
              <a:prstGeom prst="rect">
                <a:avLst/>
              </a:prstGeom>
              <a:blipFill>
                <a:blip r:embed="rId3"/>
                <a:stretch>
                  <a:fillRect r="-3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 rot="16200000">
            <a:off x="5848515" y="2138338"/>
            <a:ext cx="246045" cy="167640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C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836904" y="2779466"/>
                <a:ext cx="13195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904" y="2779466"/>
                <a:ext cx="131959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 rot="16200000">
            <a:off x="2987485" y="3003946"/>
            <a:ext cx="246045" cy="167640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  <a:latin typeface="Avenir Book" panose="02000503020000020003" pitchFamily="2" charset="0"/>
              </a:rPr>
              <a:t>C</a:t>
            </a:r>
            <a:endParaRPr lang="en-US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 rot="16200000">
            <a:off x="5343690" y="3003947"/>
            <a:ext cx="246045" cy="1676402"/>
          </a:xfrm>
          <a:prstGeom prst="rect">
            <a:avLst/>
          </a:prstGeom>
          <a:noFill/>
          <a:ln w="28575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rgbClr val="FF6600"/>
                </a:solidFill>
                <a:latin typeface="Avenir Book" panose="02000503020000020003" pitchFamily="2" charset="0"/>
              </a:rPr>
              <a:t>e (t of 1’s)</a:t>
            </a:r>
            <a:endParaRPr lang="en-US" sz="1600" dirty="0">
              <a:solidFill>
                <a:srgbClr val="FF6600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75598" y="368817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598" y="3688172"/>
                <a:ext cx="226023" cy="276999"/>
              </a:xfrm>
              <a:prstGeom prst="rect">
                <a:avLst/>
              </a:prstGeom>
              <a:blipFill>
                <a:blip r:embed="rId5"/>
                <a:stretch>
                  <a:fillRect l="-24324" r="-1891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466712" y="3657394"/>
                <a:ext cx="13195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712" y="3657394"/>
                <a:ext cx="131959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 rot="16200000">
            <a:off x="7501483" y="2988470"/>
            <a:ext cx="246045" cy="167640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venir Book" panose="02000503020000020003" pitchFamily="2" charset="0"/>
              </a:rPr>
              <a:t>Cipher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1786" y="4097569"/>
            <a:ext cx="8553450" cy="2857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ular Callout 26"/>
          <p:cNvSpPr/>
          <p:nvPr/>
        </p:nvSpPr>
        <p:spPr>
          <a:xfrm>
            <a:off x="5971537" y="5571672"/>
            <a:ext cx="3037836" cy="836365"/>
          </a:xfrm>
          <a:prstGeom prst="wedgeRectCallout">
            <a:avLst>
              <a:gd name="adj1" fmla="val 26313"/>
              <a:gd name="adj2" fmla="val -83705"/>
            </a:avLst>
          </a:prstGeom>
          <a:solidFill>
            <a:schemeClr val="tx1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venir Book" panose="02000503020000020003" pitchFamily="2" charset="0"/>
              </a:rPr>
              <a:t>Attacker does not know: </a:t>
            </a:r>
            <a:r>
              <a:rPr lang="en-US" sz="14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S, G, P</a:t>
            </a:r>
          </a:p>
          <a:p>
            <a:pPr algn="ctr"/>
            <a:r>
              <a:rPr lang="en-US" sz="1400" dirty="0" smtClean="0">
                <a:latin typeface="Avenir Book" panose="02000503020000020003" pitchFamily="2" charset="0"/>
              </a:rPr>
              <a:t>Thus he/she cannot compute: </a:t>
            </a:r>
          </a:p>
          <a:p>
            <a:pPr algn="ctr"/>
            <a:r>
              <a:rPr lang="en-US" sz="14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S</a:t>
            </a:r>
            <a:r>
              <a:rPr lang="en-US" sz="1400" baseline="300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-1</a:t>
            </a:r>
            <a:r>
              <a:rPr lang="en-US" sz="14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, Err-correct(e), P</a:t>
            </a:r>
            <a:r>
              <a:rPr lang="en-US" sz="1400" baseline="300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-1</a:t>
            </a:r>
          </a:p>
          <a:p>
            <a:pPr algn="ctr"/>
            <a:r>
              <a:rPr lang="en-US" sz="1400" dirty="0" smtClean="0">
                <a:latin typeface="Avenir Book" panose="02000503020000020003" pitchFamily="2" charset="0"/>
              </a:rPr>
              <a:t>Therefore, he/she does not know </a:t>
            </a:r>
            <a:r>
              <a:rPr lang="en-US" sz="14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m</a:t>
            </a:r>
            <a:endParaRPr lang="en-US" sz="1400" dirty="0">
              <a:solidFill>
                <a:srgbClr val="FFFF00"/>
              </a:solidFill>
              <a:latin typeface="Avenir Book" panose="02000503020000020003" pitchFamily="2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238500" y="5838825"/>
            <a:ext cx="3438525" cy="295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3124199" y="5530214"/>
            <a:ext cx="3876676" cy="473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401621" y="5130497"/>
            <a:ext cx="3713680" cy="872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ular Callout 32"/>
          <p:cNvSpPr/>
          <p:nvPr/>
        </p:nvSpPr>
        <p:spPr>
          <a:xfrm>
            <a:off x="7158523" y="2646695"/>
            <a:ext cx="1789320" cy="836365"/>
          </a:xfrm>
          <a:prstGeom prst="wedgeRectCallout">
            <a:avLst>
              <a:gd name="adj1" fmla="val -97718"/>
              <a:gd name="adj2" fmla="val 78012"/>
            </a:avLst>
          </a:prstGeom>
          <a:solidFill>
            <a:schemeClr val="tx1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venir Book" panose="02000503020000020003" pitchFamily="2" charset="0"/>
              </a:rPr>
              <a:t>Can be </a:t>
            </a:r>
            <a:r>
              <a:rPr lang="en-US" sz="12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arbitrarily</a:t>
            </a:r>
            <a:r>
              <a:rPr lang="en-US" sz="1200" dirty="0" smtClean="0">
                <a:latin typeface="Avenir Book" panose="02000503020000020003" pitchFamily="2" charset="0"/>
              </a:rPr>
              <a:t> chosen. Will be eliminated anyways but makes attack </a:t>
            </a:r>
            <a:r>
              <a:rPr lang="en-US" sz="12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difficult</a:t>
            </a:r>
            <a:r>
              <a:rPr lang="en-US" sz="1200" dirty="0" smtClean="0">
                <a:latin typeface="Avenir Book" panose="02000503020000020003" pitchFamily="2" charset="0"/>
              </a:rPr>
              <a:t>.</a:t>
            </a:r>
            <a:endParaRPr lang="en-US" sz="1200" dirty="0">
              <a:solidFill>
                <a:srgbClr val="FFFF00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5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</a:t>
            </a:r>
            <a:r>
              <a:rPr lang="en-US" sz="3600" dirty="0" smtClean="0"/>
              <a:t>. What Some Have Said About </a:t>
            </a:r>
            <a:br>
              <a:rPr lang="en-US" sz="3600" dirty="0" smtClean="0"/>
            </a:br>
            <a:r>
              <a:rPr lang="en-US" sz="3600" dirty="0" smtClean="0"/>
              <a:t>Quantum Computers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8" y="1752079"/>
            <a:ext cx="3939901" cy="16730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7" y="1804587"/>
            <a:ext cx="3711388" cy="106613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00"/>
          <a:stretch/>
        </p:blipFill>
        <p:spPr>
          <a:xfrm>
            <a:off x="718027" y="3228139"/>
            <a:ext cx="3498371" cy="11768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59" y="4816795"/>
            <a:ext cx="3941675" cy="13092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856" y="4251875"/>
            <a:ext cx="3323944" cy="984634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C</a:t>
            </a:r>
            <a:r>
              <a:rPr lang="en-US" altLang="zh-CN" sz="3600" dirty="0" smtClean="0"/>
              <a:t>ode-based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448036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McEliece</a:t>
                </a:r>
                <a:r>
                  <a:rPr lang="en-US" dirty="0"/>
                  <a:t> </a:t>
                </a:r>
                <a:r>
                  <a:rPr lang="en-US" dirty="0" smtClean="0"/>
                  <a:t>cryptosystem</a:t>
                </a:r>
                <a:endParaRPr lang="en-US" dirty="0"/>
              </a:p>
              <a:p>
                <a:pPr lvl="1"/>
                <a:r>
                  <a:rPr lang="en-US" dirty="0" smtClean="0"/>
                  <a:t>Post-quantum secure key size:</a:t>
                </a:r>
              </a:p>
              <a:p>
                <a:pPr lvl="2"/>
                <a:r>
                  <a:rPr lang="en-US" sz="2400" dirty="0" smtClean="0"/>
                  <a:t>k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 smtClean="0"/>
                  <a:t>n matrix 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G’</a:t>
                </a:r>
                <a:r>
                  <a:rPr lang="en-US" sz="2400" dirty="0" smtClean="0"/>
                  <a:t>: k = 5413, n = 6960, t = 119</a:t>
                </a:r>
              </a:p>
              <a:p>
                <a:pPr lvl="2"/>
                <a:r>
                  <a:rPr lang="en-US" sz="2400" dirty="0" smtClean="0"/>
                  <a:t>Key size: </a:t>
                </a:r>
                <a:r>
                  <a:rPr lang="en-US" sz="2400" dirty="0" smtClean="0">
                    <a:solidFill>
                      <a:srgbClr val="B12020"/>
                    </a:solidFill>
                  </a:rPr>
                  <a:t>1mb for 128-bit security</a:t>
                </a:r>
                <a:r>
                  <a:rPr lang="en-US" sz="2400" dirty="0" smtClean="0"/>
                  <a:t> </a:t>
                </a:r>
                <a:r>
                  <a:rPr lang="en-US" sz="1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(RSA usually 2048 bits)</a:t>
                </a:r>
              </a:p>
              <a:p>
                <a:pPr lvl="3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3"/>
                <a:endPara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sz="2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2600" dirty="0" err="1"/>
                  <a:t>Niederreiter</a:t>
                </a:r>
                <a:r>
                  <a:rPr lang="en-US" sz="2600" dirty="0"/>
                  <a:t> </a:t>
                </a:r>
                <a:r>
                  <a:rPr lang="en-US" sz="2600" dirty="0" smtClean="0"/>
                  <a:t>cryptosystem</a:t>
                </a:r>
              </a:p>
              <a:p>
                <a:pPr lvl="1"/>
                <a:r>
                  <a:rPr lang="en-US" sz="2200" dirty="0" smtClean="0"/>
                  <a:t>Similar algorithm</a:t>
                </a:r>
              </a:p>
              <a:p>
                <a:pPr lvl="1"/>
                <a:r>
                  <a:rPr lang="en-US" sz="2200" dirty="0" smtClean="0"/>
                  <a:t>10x faster than </a:t>
                </a:r>
                <a:r>
                  <a:rPr lang="en-US" sz="2200" dirty="0" err="1" smtClean="0"/>
                  <a:t>McEliece</a:t>
                </a:r>
                <a:endParaRPr lang="en-US" sz="2200" dirty="0" smtClean="0"/>
              </a:p>
              <a:p>
                <a:pPr lvl="3"/>
                <a:endParaRPr lang="en-US" sz="2200" dirty="0"/>
              </a:p>
              <a:p>
                <a:pPr lvl="3"/>
                <a:endParaRPr lang="en-US" sz="2200" dirty="0" smtClean="0"/>
              </a:p>
              <a:p>
                <a:pPr lvl="2"/>
                <a:endParaRPr lang="en-US" dirty="0" smtClean="0"/>
              </a:p>
              <a:p>
                <a:pPr marL="1371600" lvl="3" indent="0">
                  <a:buNone/>
                </a:pPr>
                <a:endParaRPr lang="en-US" sz="1400" dirty="0" smtClean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448036" cy="4525963"/>
              </a:xfrm>
              <a:blipFill>
                <a:blip r:embed="rId2"/>
                <a:stretch>
                  <a:fillRect l="-1227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733799" y="3325812"/>
            <a:ext cx="1676401" cy="709614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030A0"/>
                </a:solidFill>
                <a:latin typeface="Avenir Book" panose="02000503020000020003" pitchFamily="2" charset="0"/>
              </a:rPr>
              <a:t>G’</a:t>
            </a:r>
            <a:endParaRPr lang="en-US" sz="1600" dirty="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Lattice</a:t>
            </a:r>
            <a:r>
              <a:rPr lang="en-US" altLang="zh-CN" sz="3600" dirty="0" smtClean="0"/>
              <a:t>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48036" cy="4419601"/>
          </a:xfrm>
        </p:spPr>
        <p:txBody>
          <a:bodyPr>
            <a:normAutofit/>
          </a:bodyPr>
          <a:lstStyle/>
          <a:p>
            <a:r>
              <a:rPr lang="en-US" dirty="0" smtClean="0"/>
              <a:t>Lattice-based </a:t>
            </a:r>
            <a:r>
              <a:rPr lang="en-US" dirty="0"/>
              <a:t>C</a:t>
            </a:r>
            <a:r>
              <a:rPr lang="en-US" dirty="0" smtClean="0"/>
              <a:t>ryptosystem</a:t>
            </a:r>
            <a:endParaRPr lang="en-US" dirty="0"/>
          </a:p>
          <a:p>
            <a:pPr lvl="1"/>
            <a:r>
              <a:rPr lang="en-US" sz="2800" dirty="0" smtClean="0"/>
              <a:t>Most popular</a:t>
            </a:r>
          </a:p>
          <a:p>
            <a:pPr lvl="1"/>
            <a:r>
              <a:rPr lang="en-US" sz="2800" dirty="0" smtClean="0"/>
              <a:t>Leading algorithm in the post-quantum era</a:t>
            </a:r>
          </a:p>
          <a:p>
            <a:pPr lvl="1"/>
            <a:r>
              <a:rPr lang="en-US" sz="2800" dirty="0" smtClean="0"/>
              <a:t>Has some famous variants:</a:t>
            </a:r>
          </a:p>
          <a:p>
            <a:pPr lvl="2"/>
            <a:r>
              <a:rPr lang="en-US" sz="2400" dirty="0" smtClean="0"/>
              <a:t>NTRU (now a commercialized company)</a:t>
            </a:r>
          </a:p>
          <a:p>
            <a:pPr lvl="2"/>
            <a:r>
              <a:rPr lang="en-US" sz="2400" dirty="0" smtClean="0"/>
              <a:t>Learning with Errors (LWE)</a:t>
            </a:r>
          </a:p>
          <a:p>
            <a:pPr lvl="2"/>
            <a:r>
              <a:rPr lang="en-US" sz="2400" dirty="0" smtClean="0"/>
              <a:t>Ring-LWE</a:t>
            </a:r>
          </a:p>
          <a:p>
            <a:pPr lvl="1"/>
            <a:r>
              <a:rPr lang="en-US" sz="2800" dirty="0" smtClean="0"/>
              <a:t>More feasible in hardware than RSA</a:t>
            </a:r>
            <a:endParaRPr lang="en-US" sz="2800" dirty="0"/>
          </a:p>
          <a:p>
            <a:pPr lvl="3"/>
            <a:endParaRPr lang="en-US" sz="2200" dirty="0" smtClean="0"/>
          </a:p>
          <a:p>
            <a:pPr lvl="2"/>
            <a:endParaRPr lang="en-US" dirty="0" smtClean="0"/>
          </a:p>
          <a:p>
            <a:pPr marL="1371600" lvl="3" indent="0">
              <a:buNone/>
            </a:pPr>
            <a:endParaRPr lang="en-US" sz="1400" dirty="0" smtClean="0"/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Lattice</a:t>
            </a:r>
            <a:r>
              <a:rPr lang="en-US" altLang="zh-CN" sz="3600" dirty="0" smtClean="0"/>
              <a:t>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48036" cy="4419601"/>
          </a:xfrm>
        </p:spPr>
        <p:txBody>
          <a:bodyPr>
            <a:normAutofit/>
          </a:bodyPr>
          <a:lstStyle/>
          <a:p>
            <a:r>
              <a:rPr lang="en-US" dirty="0" smtClean="0"/>
              <a:t>Lattice-based </a:t>
            </a:r>
            <a:r>
              <a:rPr lang="en-US" dirty="0"/>
              <a:t>C</a:t>
            </a:r>
            <a:r>
              <a:rPr lang="en-US" dirty="0" smtClean="0"/>
              <a:t>ryptosystem</a:t>
            </a:r>
            <a:endParaRPr lang="en-US" dirty="0"/>
          </a:p>
          <a:p>
            <a:pPr lvl="1"/>
            <a:r>
              <a:rPr lang="en-US" sz="2000" dirty="0" smtClean="0"/>
              <a:t>Originally from crystals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Actual math is more complicated (discreet vector space)</a:t>
            </a:r>
          </a:p>
          <a:p>
            <a:pPr lvl="1"/>
            <a:endParaRPr lang="en-US" sz="2000" dirty="0"/>
          </a:p>
          <a:p>
            <a:pPr lvl="3"/>
            <a:endParaRPr lang="en-US" sz="2200" dirty="0" smtClean="0"/>
          </a:p>
          <a:p>
            <a:pPr lvl="2"/>
            <a:endParaRPr lang="en-US" dirty="0" smtClean="0"/>
          </a:p>
          <a:p>
            <a:pPr marL="1371600" lvl="3" indent="0">
              <a:buNone/>
            </a:pPr>
            <a:endParaRPr lang="en-US" sz="1400" dirty="0" smtClean="0"/>
          </a:p>
          <a:p>
            <a:pPr lvl="2"/>
            <a:endParaRPr lang="en-US" dirty="0" smtClean="0"/>
          </a:p>
        </p:txBody>
      </p:sp>
      <p:pic>
        <p:nvPicPr>
          <p:cNvPr id="14344" name="Picture 8" descr="Image result for crystal lattice ba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544" y="2387124"/>
            <a:ext cx="3790311" cy="134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6" y="4304016"/>
            <a:ext cx="6326824" cy="1534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71650" y="5419725"/>
            <a:ext cx="3276600" cy="266700"/>
          </a:xfrm>
          <a:prstGeom prst="rect">
            <a:avLst/>
          </a:prstGeom>
          <a:noFill/>
          <a:ln w="19050">
            <a:solidFill>
              <a:srgbClr val="B120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172325" y="5648325"/>
            <a:ext cx="342900" cy="0"/>
          </a:xfrm>
          <a:prstGeom prst="line">
            <a:avLst/>
          </a:prstGeom>
          <a:ln>
            <a:solidFill>
              <a:srgbClr val="B120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Lattice</a:t>
            </a:r>
            <a:r>
              <a:rPr lang="en-US" altLang="zh-CN" sz="3600" dirty="0" smtClean="0"/>
              <a:t>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6776"/>
                <a:ext cx="8448036" cy="511212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Lattice-based </a:t>
                </a:r>
                <a:r>
                  <a:rPr lang="en-US" dirty="0"/>
                  <a:t>C</a:t>
                </a:r>
                <a:r>
                  <a:rPr lang="en-US" dirty="0" smtClean="0"/>
                  <a:t>ryptosystem</a:t>
                </a:r>
                <a:endParaRPr lang="en-US" dirty="0"/>
              </a:p>
              <a:p>
                <a:pPr lvl="1"/>
                <a:r>
                  <a:rPr lang="en-US" sz="2000" dirty="0" smtClean="0"/>
                  <a:t>Security reduction</a:t>
                </a:r>
                <a:r>
                  <a:rPr lang="en-US" sz="2000" dirty="0"/>
                  <a:t>: Shortest </a:t>
                </a:r>
                <a:r>
                  <a:rPr lang="en-US" sz="2000" dirty="0" smtClean="0"/>
                  <a:t>Vector Problem </a:t>
                </a:r>
                <a:r>
                  <a:rPr lang="en-US" sz="2000" dirty="0"/>
                  <a:t>(SVP</a:t>
                </a:r>
                <a:r>
                  <a:rPr lang="en-US" sz="2000" dirty="0" smtClean="0"/>
                  <a:t>)</a:t>
                </a:r>
              </a:p>
              <a:p>
                <a:pPr lvl="2"/>
                <a:r>
                  <a:rPr lang="en-US" sz="1600" dirty="0" smtClean="0"/>
                  <a:t>For a given </a:t>
                </a:r>
                <a:r>
                  <a:rPr lang="en-US" sz="1600" dirty="0" smtClean="0">
                    <a:solidFill>
                      <a:srgbClr val="B12020"/>
                    </a:solidFill>
                  </a:rPr>
                  <a:t>L</a:t>
                </a:r>
                <a:r>
                  <a:rPr lang="en-US" sz="1600" dirty="0" smtClean="0"/>
                  <a:t>, find an </a:t>
                </a:r>
                <a:r>
                  <a:rPr lang="en-US" sz="1600" dirty="0" smtClean="0">
                    <a:solidFill>
                      <a:srgbClr val="0070C0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600" dirty="0" smtClean="0"/>
                  <a:t> 0 that for any </a:t>
                </a:r>
                <a:r>
                  <a:rPr lang="en-US" sz="1600" dirty="0" smtClean="0">
                    <a:solidFill>
                      <a:srgbClr val="B12020"/>
                    </a:solidFill>
                  </a:rPr>
                  <a:t>x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0 and </a:t>
                </a:r>
                <a:r>
                  <a:rPr lang="en-US" sz="1600" dirty="0" smtClean="0">
                    <a:solidFill>
                      <a:srgbClr val="B12020"/>
                    </a:solidFill>
                  </a:rPr>
                  <a:t>x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 smtClean="0">
                    <a:solidFill>
                      <a:srgbClr val="B12020"/>
                    </a:solidFill>
                  </a:rPr>
                  <a:t>L</a:t>
                </a:r>
                <a:r>
                  <a:rPr lang="en-US" sz="1600" dirty="0" smtClean="0"/>
                  <a:t>, we have:</a:t>
                </a:r>
              </a:p>
              <a:p>
                <a:pPr marL="1371600" lvl="3" indent="0">
                  <a:buNone/>
                </a:pPr>
                <a:r>
                  <a:rPr lang="en-US" sz="1400" dirty="0"/>
                  <a:t>	</a:t>
                </a:r>
                <a:r>
                  <a:rPr lang="en-US" sz="1400" dirty="0" smtClean="0"/>
                  <a:t>		</a:t>
                </a:r>
                <a:r>
                  <a:rPr lang="en-US" sz="2000" dirty="0" smtClean="0"/>
                  <a:t>	||x||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smtClean="0">
                    <a:solidFill>
                      <a:srgbClr val="0070C0"/>
                    </a:solidFill>
                  </a:rPr>
                  <a:t>||s||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&gt; 0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1600" dirty="0" smtClean="0"/>
                  <a:t>SVP currently known as NP-hard; </a:t>
                </a:r>
              </a:p>
              <a:p>
                <a:pPr lvl="2"/>
                <a:r>
                  <a:rPr lang="en-US" sz="1600" dirty="0" smtClean="0"/>
                  <a:t>Closest Vector Problem (CVP) even worse (more difficult).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3"/>
                <a:endParaRPr lang="en-US" sz="2200" dirty="0" smtClean="0"/>
              </a:p>
              <a:p>
                <a:pPr lvl="2"/>
                <a:endParaRPr lang="en-US" dirty="0" smtClean="0"/>
              </a:p>
              <a:p>
                <a:pPr marL="1371600" lvl="3" indent="0">
                  <a:buNone/>
                </a:pPr>
                <a:endParaRPr lang="en-US" sz="1400" dirty="0" smtClean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6776"/>
                <a:ext cx="8448036" cy="5112124"/>
              </a:xfrm>
              <a:blipFill>
                <a:blip r:embed="rId2"/>
                <a:stretch>
                  <a:fillRect l="-1227" t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9615" r="16389" b="25664"/>
          <a:stretch/>
        </p:blipFill>
        <p:spPr bwMode="auto">
          <a:xfrm>
            <a:off x="2054799" y="3390415"/>
            <a:ext cx="3038354" cy="183606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t="17337" r="18687" b="25085"/>
          <a:stretch/>
        </p:blipFill>
        <p:spPr bwMode="auto">
          <a:xfrm>
            <a:off x="5093153" y="3403528"/>
            <a:ext cx="2734235" cy="17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5037444" y="3606800"/>
            <a:ext cx="48906" cy="161967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Lattice</a:t>
            </a:r>
            <a:r>
              <a:rPr lang="en-US" altLang="zh-CN" sz="3600" dirty="0" smtClean="0"/>
              <a:t>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448036" cy="4914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Lattice-based </a:t>
                </a:r>
                <a:r>
                  <a:rPr lang="en-US" dirty="0"/>
                  <a:t>C</a:t>
                </a:r>
                <a:r>
                  <a:rPr lang="en-US" dirty="0" smtClean="0"/>
                  <a:t>ryptosystem</a:t>
                </a:r>
                <a:endParaRPr lang="en-US" dirty="0"/>
              </a:p>
              <a:p>
                <a:pPr lvl="1"/>
                <a:r>
                  <a:rPr lang="en-US" sz="2000" dirty="0" smtClean="0"/>
                  <a:t>Security reduction</a:t>
                </a:r>
                <a:r>
                  <a:rPr lang="en-US" sz="2000" dirty="0"/>
                  <a:t>: Shortest </a:t>
                </a:r>
                <a:r>
                  <a:rPr lang="en-US" sz="2000" dirty="0" smtClean="0"/>
                  <a:t>Vector Problem </a:t>
                </a:r>
                <a:r>
                  <a:rPr lang="en-US" sz="2000" dirty="0"/>
                  <a:t>(SVP</a:t>
                </a:r>
                <a:r>
                  <a:rPr lang="en-US" sz="2000" dirty="0" smtClean="0"/>
                  <a:t>)</a:t>
                </a:r>
              </a:p>
              <a:p>
                <a:pPr lvl="2"/>
                <a:r>
                  <a:rPr lang="en-US" sz="1600" dirty="0" smtClean="0"/>
                  <a:t>For a given </a:t>
                </a:r>
                <a:r>
                  <a:rPr lang="en-US" sz="1600" dirty="0" smtClean="0">
                    <a:solidFill>
                      <a:srgbClr val="B12020"/>
                    </a:solidFill>
                  </a:rPr>
                  <a:t>L</a:t>
                </a:r>
                <a:r>
                  <a:rPr lang="en-US" sz="1600" dirty="0" smtClean="0"/>
                  <a:t>, find an </a:t>
                </a:r>
                <a:r>
                  <a:rPr lang="en-US" sz="1600" dirty="0" smtClean="0">
                    <a:solidFill>
                      <a:srgbClr val="0070C0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600" dirty="0" smtClean="0"/>
                  <a:t> 0 that for any </a:t>
                </a:r>
                <a:r>
                  <a:rPr lang="en-US" sz="1600" dirty="0" smtClean="0">
                    <a:solidFill>
                      <a:srgbClr val="B12020"/>
                    </a:solidFill>
                  </a:rPr>
                  <a:t>x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0 and </a:t>
                </a:r>
                <a:r>
                  <a:rPr lang="en-US" sz="1600" dirty="0" smtClean="0">
                    <a:solidFill>
                      <a:srgbClr val="B12020"/>
                    </a:solidFill>
                  </a:rPr>
                  <a:t>x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 smtClean="0">
                    <a:solidFill>
                      <a:srgbClr val="B12020"/>
                    </a:solidFill>
                  </a:rPr>
                  <a:t>L</a:t>
                </a:r>
                <a:r>
                  <a:rPr lang="en-US" sz="1600" dirty="0" smtClean="0"/>
                  <a:t>, we have:</a:t>
                </a:r>
              </a:p>
              <a:p>
                <a:pPr marL="1371600" lvl="3" indent="0">
                  <a:buNone/>
                </a:pPr>
                <a:r>
                  <a:rPr lang="en-US" sz="1400" dirty="0"/>
                  <a:t>	</a:t>
                </a:r>
                <a:r>
                  <a:rPr lang="en-US" sz="1400" dirty="0" smtClean="0"/>
                  <a:t>		</a:t>
                </a:r>
                <a:r>
                  <a:rPr lang="en-US" sz="2000" dirty="0" smtClean="0"/>
                  <a:t>	||x||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smtClean="0">
                    <a:solidFill>
                      <a:srgbClr val="0070C0"/>
                    </a:solidFill>
                  </a:rPr>
                  <a:t>||s||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&gt; 0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1600" dirty="0" smtClean="0"/>
                  <a:t>SVP currently known as NP-hard; </a:t>
                </a:r>
              </a:p>
              <a:p>
                <a:pPr lvl="2"/>
                <a:r>
                  <a:rPr lang="en-US" sz="1600" dirty="0" smtClean="0"/>
                  <a:t>Closest Vector Problem (CVP) even worse (more difficult).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 smtClean="0"/>
                  <a:t>Example:</a:t>
                </a:r>
              </a:p>
              <a:p>
                <a:pPr lvl="2"/>
                <a:r>
                  <a:rPr lang="en-US" sz="1600" dirty="0" smtClean="0"/>
                  <a:t>Given </a:t>
                </a:r>
                <a:r>
                  <a:rPr lang="en-US" sz="1600" dirty="0" smtClean="0">
                    <a:solidFill>
                      <a:srgbClr val="B12020"/>
                    </a:solidFill>
                  </a:rPr>
                  <a:t>b1= (5,3), b2=(2,2)</a:t>
                </a:r>
                <a:r>
                  <a:rPr lang="en-US" sz="1600" dirty="0" smtClean="0"/>
                  <a:t>, find the SVP in this lattice?</a:t>
                </a:r>
              </a:p>
              <a:p>
                <a:pPr lvl="2"/>
                <a:r>
                  <a:rPr lang="en-US" sz="1600" dirty="0" smtClean="0"/>
                  <a:t>Answer: </a:t>
                </a:r>
                <a:r>
                  <a:rPr lang="en-US" sz="1600" dirty="0" smtClean="0">
                    <a:solidFill>
                      <a:srgbClr val="0070C0"/>
                    </a:solidFill>
                  </a:rPr>
                  <a:t>s</a:t>
                </a:r>
                <a:r>
                  <a:rPr lang="en-US" sz="1600" dirty="0" smtClean="0"/>
                  <a:t> = (5,3) – 2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1600" dirty="0" smtClean="0"/>
                  <a:t>(2,2) = </a:t>
                </a:r>
                <a:r>
                  <a:rPr lang="en-US" sz="1600" dirty="0" smtClean="0">
                    <a:solidFill>
                      <a:srgbClr val="0070C0"/>
                    </a:solidFill>
                  </a:rPr>
                  <a:t>(1, -1), ||s||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</a:rPr>
                  <a:t> SVP</a:t>
                </a:r>
              </a:p>
              <a:p>
                <a:pPr lvl="2"/>
                <a:r>
                  <a:rPr lang="en-US" sz="1600" dirty="0" smtClean="0"/>
                  <a:t>Imagine it is </a:t>
                </a:r>
                <a:r>
                  <a:rPr lang="en-US" sz="1600" u="sng" dirty="0" smtClean="0"/>
                  <a:t>multi-dimensional</a:t>
                </a:r>
                <a:r>
                  <a:rPr lang="en-US" sz="1600" dirty="0" smtClean="0"/>
                  <a:t> &amp; </a:t>
                </a:r>
                <a:r>
                  <a:rPr lang="en-US" sz="1600" u="sng" dirty="0" smtClean="0"/>
                  <a:t>multi-basis</a:t>
                </a:r>
              </a:p>
              <a:p>
                <a:pPr lvl="1"/>
                <a:endParaRPr lang="en-US" sz="2000" dirty="0"/>
              </a:p>
              <a:p>
                <a:pPr lvl="3"/>
                <a:endParaRPr lang="en-US" sz="2200" dirty="0" smtClean="0"/>
              </a:p>
              <a:p>
                <a:pPr lvl="2"/>
                <a:endParaRPr lang="en-US" dirty="0" smtClean="0"/>
              </a:p>
              <a:p>
                <a:pPr marL="1371600" lvl="3" indent="0">
                  <a:buNone/>
                </a:pPr>
                <a:endParaRPr lang="en-US" sz="1400" dirty="0" smtClean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448036" cy="4914900"/>
              </a:xfrm>
              <a:blipFill>
                <a:blip r:embed="rId2"/>
                <a:stretch>
                  <a:fillRect l="-1227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9615" r="16389" b="25664"/>
          <a:stretch/>
        </p:blipFill>
        <p:spPr bwMode="auto">
          <a:xfrm>
            <a:off x="2054799" y="3390415"/>
            <a:ext cx="3038354" cy="183606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t="17337" r="18687" b="25085"/>
          <a:stretch/>
        </p:blipFill>
        <p:spPr bwMode="auto">
          <a:xfrm>
            <a:off x="5093153" y="3403528"/>
            <a:ext cx="2734235" cy="17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728" y="4903694"/>
            <a:ext cx="1570478" cy="1814512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5037444" y="3606800"/>
            <a:ext cx="48906" cy="161967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599204"/>
            <a:ext cx="8229600" cy="67686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6. Lattice</a:t>
            </a:r>
            <a:r>
              <a:rPr lang="en-US" altLang="zh-CN" sz="3600" dirty="0" smtClean="0"/>
              <a:t>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6165" y="1432539"/>
                <a:ext cx="8686800" cy="49149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Ring-Learning with Error (Ring-LWE)</a:t>
                </a:r>
                <a:endParaRPr lang="en-US" dirty="0"/>
              </a:p>
              <a:p>
                <a:pPr lvl="1"/>
                <a:r>
                  <a:rPr lang="en-US" sz="2000" dirty="0" smtClean="0"/>
                  <a:t>Public-key system</a:t>
                </a:r>
              </a:p>
              <a:p>
                <a:pPr lvl="2"/>
                <a:r>
                  <a:rPr lang="en-US" sz="1600" dirty="0" smtClean="0"/>
                  <a:t>Setup (Alice)</a:t>
                </a:r>
              </a:p>
              <a:p>
                <a:pPr lvl="3"/>
                <a:r>
                  <a:rPr lang="en-US" sz="1400" dirty="0" smtClean="0"/>
                  <a:t>Let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q</a:t>
                </a:r>
                <a:r>
                  <a:rPr lang="en-US" sz="1400" dirty="0" smtClean="0"/>
                  <a:t> be a power of a prime. In a ring </a:t>
                </a:r>
                <a:r>
                  <a:rPr lang="en-US" sz="1400" dirty="0" err="1" smtClean="0">
                    <a:solidFill>
                      <a:srgbClr val="0070C0"/>
                    </a:solidFill>
                  </a:rPr>
                  <a:t>Rq</a:t>
                </a:r>
                <a:r>
                  <a:rPr lang="en-US" sz="1400" dirty="0" smtClean="0"/>
                  <a:t>, picks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a, s, e</a:t>
                </a:r>
                <a:r>
                  <a:rPr lang="en-US" sz="1400" dirty="0" smtClean="0"/>
                  <a:t>, where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s, e</a:t>
                </a:r>
                <a:r>
                  <a:rPr lang="en-US" sz="1400" dirty="0" smtClean="0"/>
                  <a:t> are small polynomials</a:t>
                </a:r>
              </a:p>
              <a:p>
                <a:pPr lvl="3"/>
                <a:r>
                  <a:rPr lang="en-US" sz="1400" dirty="0" err="1" smtClean="0"/>
                  <a:t>s.t.</a:t>
                </a:r>
                <a:r>
                  <a:rPr lang="en-US" sz="1400" dirty="0" smtClean="0"/>
                  <a:t> polynomial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b = a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1400" dirty="0" err="1" smtClean="0">
                    <a:solidFill>
                      <a:srgbClr val="0070C0"/>
                    </a:solidFill>
                  </a:rPr>
                  <a:t>s+e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 	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(1)</a:t>
                </a:r>
              </a:p>
              <a:p>
                <a:pPr lvl="3"/>
                <a:r>
                  <a:rPr lang="en-US" sz="1400" dirty="0" smtClean="0"/>
                  <a:t>Publishes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{a, b} </a:t>
                </a:r>
                <a:r>
                  <a:rPr lang="en-US" sz="1400" dirty="0" smtClean="0"/>
                  <a:t>as the public key, as well as </a:t>
                </a:r>
                <a:r>
                  <a:rPr lang="en-US" altLang="zh-CN" sz="1400" dirty="0">
                    <a:solidFill>
                      <a:srgbClr val="0070C0"/>
                    </a:solidFill>
                  </a:rPr>
                  <a:t>w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1400" dirty="0" smtClean="0"/>
              </a:p>
              <a:p>
                <a:pPr lvl="3"/>
                <a:r>
                  <a:rPr lang="en-US" sz="1400" dirty="0" smtClean="0"/>
                  <a:t>Keeps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s</a:t>
                </a:r>
                <a:r>
                  <a:rPr lang="en-US" sz="1400" dirty="0" smtClean="0"/>
                  <a:t> as the private key</a:t>
                </a:r>
              </a:p>
              <a:p>
                <a:pPr lvl="2"/>
                <a:endParaRPr lang="en-US" sz="1600" dirty="0" smtClean="0"/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 smtClean="0"/>
              </a:p>
              <a:p>
                <a:pPr lvl="1"/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1432539"/>
                <a:ext cx="8686800" cy="4914900"/>
              </a:xfrm>
              <a:blipFill>
                <a:blip r:embed="rId2"/>
                <a:stretch>
                  <a:fillRect l="-1193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5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599204"/>
            <a:ext cx="8229600" cy="67686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6. Lattice</a:t>
            </a:r>
            <a:r>
              <a:rPr lang="en-US" altLang="zh-CN" sz="3600" dirty="0" smtClean="0"/>
              <a:t>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6165" y="1432539"/>
                <a:ext cx="8686800" cy="49149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Ring-Learning with Error (Ring-LWE)</a:t>
                </a:r>
                <a:endParaRPr lang="en-US" dirty="0"/>
              </a:p>
              <a:p>
                <a:pPr lvl="1"/>
                <a:r>
                  <a:rPr lang="en-US" sz="2000" dirty="0" smtClean="0"/>
                  <a:t>Public-key system</a:t>
                </a:r>
              </a:p>
              <a:p>
                <a:pPr lvl="2"/>
                <a:r>
                  <a:rPr lang="en-US" sz="1600" dirty="0" smtClean="0"/>
                  <a:t>Setup (Alice)</a:t>
                </a:r>
              </a:p>
              <a:p>
                <a:pPr lvl="3"/>
                <a:r>
                  <a:rPr lang="en-US" sz="1400" dirty="0" smtClean="0"/>
                  <a:t>Let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q</a:t>
                </a:r>
                <a:r>
                  <a:rPr lang="en-US" sz="1400" dirty="0" smtClean="0"/>
                  <a:t> be a power of a prime. In a ring </a:t>
                </a:r>
                <a:r>
                  <a:rPr lang="en-US" sz="1400" dirty="0" err="1" smtClean="0">
                    <a:solidFill>
                      <a:srgbClr val="0070C0"/>
                    </a:solidFill>
                  </a:rPr>
                  <a:t>Rq</a:t>
                </a:r>
                <a:r>
                  <a:rPr lang="en-US" sz="1400" dirty="0" smtClean="0"/>
                  <a:t>, picks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a, s, e</a:t>
                </a:r>
                <a:r>
                  <a:rPr lang="en-US" sz="1400" dirty="0" smtClean="0"/>
                  <a:t>, where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s, e</a:t>
                </a:r>
                <a:r>
                  <a:rPr lang="en-US" sz="1400" dirty="0" smtClean="0"/>
                  <a:t> are small polynomials</a:t>
                </a:r>
              </a:p>
              <a:p>
                <a:pPr lvl="3"/>
                <a:r>
                  <a:rPr lang="en-US" sz="1400" dirty="0" err="1" smtClean="0"/>
                  <a:t>s.t.</a:t>
                </a:r>
                <a:r>
                  <a:rPr lang="en-US" sz="1400" dirty="0" smtClean="0"/>
                  <a:t> polynomial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b = a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1400" dirty="0" err="1" smtClean="0">
                    <a:solidFill>
                      <a:srgbClr val="0070C0"/>
                    </a:solidFill>
                  </a:rPr>
                  <a:t>s+e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 	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(1)</a:t>
                </a:r>
              </a:p>
              <a:p>
                <a:pPr lvl="3"/>
                <a:r>
                  <a:rPr lang="en-US" sz="1400" dirty="0" smtClean="0"/>
                  <a:t>Publishes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{a, b} </a:t>
                </a:r>
                <a:r>
                  <a:rPr lang="en-US" sz="1400" dirty="0" smtClean="0"/>
                  <a:t>as the public key, as well as </a:t>
                </a:r>
                <a:r>
                  <a:rPr lang="en-US" altLang="zh-CN" sz="1400" dirty="0">
                    <a:solidFill>
                      <a:srgbClr val="0070C0"/>
                    </a:solidFill>
                  </a:rPr>
                  <a:t>w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1400" dirty="0" smtClean="0"/>
              </a:p>
              <a:p>
                <a:pPr lvl="3"/>
                <a:r>
                  <a:rPr lang="en-US" sz="1400" dirty="0" smtClean="0"/>
                  <a:t>Keeps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s</a:t>
                </a:r>
                <a:r>
                  <a:rPr lang="en-US" sz="1400" dirty="0" smtClean="0"/>
                  <a:t> as the private key</a:t>
                </a:r>
              </a:p>
              <a:p>
                <a:pPr lvl="2"/>
                <a:endParaRPr lang="en-US" sz="1600" dirty="0" smtClean="0"/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 smtClean="0"/>
              </a:p>
              <a:p>
                <a:pPr lvl="1"/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1432539"/>
                <a:ext cx="8686800" cy="4914900"/>
              </a:xfrm>
              <a:blipFill>
                <a:blip r:embed="rId2"/>
                <a:stretch>
                  <a:fillRect l="-1193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ular Callout 15"/>
              <p:cNvSpPr/>
              <p:nvPr/>
            </p:nvSpPr>
            <p:spPr>
              <a:xfrm>
                <a:off x="6947647" y="658445"/>
                <a:ext cx="2124635" cy="1511014"/>
              </a:xfrm>
              <a:prstGeom prst="wedgeRectCallout">
                <a:avLst>
                  <a:gd name="adj1" fmla="val -189718"/>
                  <a:gd name="adj2" fmla="val 88586"/>
                </a:avLst>
              </a:prstGeom>
              <a:solidFill>
                <a:schemeClr val="tx1">
                  <a:alpha val="7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venir Book" panose="02000503020000020003" pitchFamily="2" charset="0"/>
                  </a:rPr>
                  <a:t>Since </a:t>
                </a:r>
                <a:r>
                  <a:rPr lang="en-US" sz="1200" dirty="0" smtClean="0">
                    <a:solidFill>
                      <a:srgbClr val="FFFF00"/>
                    </a:solidFill>
                    <a:latin typeface="Avenir Book" panose="02000503020000020003" pitchFamily="2" charset="0"/>
                  </a:rPr>
                  <a:t>e</a:t>
                </a:r>
                <a:r>
                  <a:rPr lang="en-US" sz="1200" dirty="0" smtClean="0">
                    <a:latin typeface="Avenir Book" panose="02000503020000020003" pitchFamily="2" charset="0"/>
                  </a:rPr>
                  <a:t> is small, </a:t>
                </a:r>
                <a:r>
                  <a:rPr lang="en-US" sz="1200" dirty="0" smtClean="0">
                    <a:solidFill>
                      <a:srgbClr val="FFFF00"/>
                    </a:solidFill>
                    <a:latin typeface="Avenir Book" panose="02000503020000020003" pitchFamily="2" charset="0"/>
                  </a:rPr>
                  <a:t>a</a:t>
                </a:r>
                <a:r>
                  <a:rPr lang="en-US" sz="1200" dirty="0">
                    <a:solidFill>
                      <a:srgbClr val="FFFF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200" dirty="0" smtClean="0">
                    <a:solidFill>
                      <a:srgbClr val="FFFF00"/>
                    </a:solidFill>
                    <a:latin typeface="Avenir Book" panose="02000503020000020003" pitchFamily="2" charset="0"/>
                  </a:rPr>
                  <a:t>s </a:t>
                </a:r>
                <a:r>
                  <a:rPr lang="en-US" sz="1200" dirty="0" smtClean="0">
                    <a:latin typeface="Avenir Book" panose="02000503020000020003" pitchFamily="2" charset="0"/>
                  </a:rPr>
                  <a:t>is a very close vector to </a:t>
                </a:r>
                <a:r>
                  <a:rPr lang="en-US" sz="1200" dirty="0" smtClean="0">
                    <a:solidFill>
                      <a:srgbClr val="FFFF00"/>
                    </a:solidFill>
                    <a:latin typeface="Avenir Book" panose="02000503020000020003" pitchFamily="2" charset="0"/>
                  </a:rPr>
                  <a:t>b</a:t>
                </a:r>
                <a:r>
                  <a:rPr lang="en-US" sz="1200" dirty="0" smtClean="0">
                    <a:latin typeface="Avenir Book" panose="02000503020000020003" pitchFamily="2" charset="0"/>
                  </a:rPr>
                  <a:t>.  Thus it is solving </a:t>
                </a:r>
                <a:r>
                  <a:rPr lang="en-US" sz="1200" dirty="0" smtClean="0">
                    <a:solidFill>
                      <a:srgbClr val="FFFF00"/>
                    </a:solidFill>
                    <a:latin typeface="Avenir Book" panose="02000503020000020003" pitchFamily="2" charset="0"/>
                  </a:rPr>
                  <a:t>CVP</a:t>
                </a:r>
                <a:r>
                  <a:rPr lang="en-US" sz="1200" dirty="0" smtClean="0">
                    <a:latin typeface="Avenir Book" panose="02000503020000020003" pitchFamily="2" charset="0"/>
                  </a:rPr>
                  <a:t>, even worse than SVP in Lattice Problem.</a:t>
                </a:r>
              </a:p>
              <a:p>
                <a:pPr algn="ctr"/>
                <a:endParaRPr lang="en-US" sz="1200" dirty="0" smtClean="0">
                  <a:latin typeface="Avenir Book" panose="02000503020000020003" pitchFamily="2" charset="0"/>
                </a:endParaRPr>
              </a:p>
              <a:p>
                <a:pPr algn="ctr"/>
                <a:r>
                  <a:rPr lang="en-US" sz="1200" dirty="0" smtClean="0">
                    <a:latin typeface="Avenir Book" panose="02000503020000020003" pitchFamily="2" charset="0"/>
                  </a:rPr>
                  <a:t>But with </a:t>
                </a:r>
                <a:r>
                  <a:rPr lang="en-US" sz="1200" dirty="0" smtClean="0">
                    <a:solidFill>
                      <a:srgbClr val="FFFF00"/>
                    </a:solidFill>
                    <a:latin typeface="Avenir Book" panose="02000503020000020003" pitchFamily="2" charset="0"/>
                  </a:rPr>
                  <a:t>s</a:t>
                </a:r>
                <a:r>
                  <a:rPr lang="en-US" sz="1200" dirty="0" smtClean="0">
                    <a:latin typeface="Avenir Book" panose="02000503020000020003" pitchFamily="2" charset="0"/>
                  </a:rPr>
                  <a:t>, it is easy for Alice to verify equation (1),  making it a good </a:t>
                </a:r>
                <a:r>
                  <a:rPr lang="en-US" sz="1200" dirty="0" smtClean="0">
                    <a:solidFill>
                      <a:srgbClr val="FFFF00"/>
                    </a:solidFill>
                    <a:latin typeface="Avenir Book" panose="02000503020000020003" pitchFamily="2" charset="0"/>
                  </a:rPr>
                  <a:t>trapdoor</a:t>
                </a:r>
                <a:r>
                  <a:rPr lang="en-US" sz="1200" dirty="0" smtClean="0">
                    <a:latin typeface="Avenir Book" panose="02000503020000020003" pitchFamily="2" charset="0"/>
                  </a:rPr>
                  <a:t>.</a:t>
                </a:r>
                <a:endParaRPr lang="en-US" sz="1200" dirty="0">
                  <a:solidFill>
                    <a:srgbClr val="FFFF00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6" name="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647" y="658445"/>
                <a:ext cx="2124635" cy="1511014"/>
              </a:xfrm>
              <a:prstGeom prst="wedgeRectCallout">
                <a:avLst>
                  <a:gd name="adj1" fmla="val -189718"/>
                  <a:gd name="adj2" fmla="val 88586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1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599204"/>
            <a:ext cx="8229600" cy="67686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6. Lattice</a:t>
            </a:r>
            <a:r>
              <a:rPr lang="en-US" altLang="zh-CN" sz="3600" dirty="0" smtClean="0"/>
              <a:t>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454871" y="5691515"/>
                <a:ext cx="897929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"/>
                          <m:ctrlPr>
                            <a:rPr lang="en-US" sz="17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"/>
                          <m:endChr m:val="⌋"/>
                          <m:ctrlPr>
                            <a:rPr lang="en-US" sz="17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111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1111</m:t>
                          </m:r>
                        </m:e>
                      </m:d>
                    </m:oMath>
                  </m:oMathPara>
                </a14:m>
                <a:endParaRPr lang="en-US" sz="17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871" y="5691515"/>
                <a:ext cx="897929" cy="261610"/>
              </a:xfrm>
              <a:prstGeom prst="rect">
                <a:avLst/>
              </a:prstGeom>
              <a:blipFill>
                <a:blip r:embed="rId2"/>
                <a:stretch>
                  <a:fillRect l="-44218" t="-172093" r="-92517" b="-25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6165" y="1432539"/>
                <a:ext cx="8686800" cy="4914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Ring-Learning with Error (Ring-LWE)</a:t>
                </a:r>
                <a:endParaRPr lang="en-US" dirty="0"/>
              </a:p>
              <a:p>
                <a:pPr lvl="1"/>
                <a:r>
                  <a:rPr lang="en-US" sz="2000" dirty="0" smtClean="0"/>
                  <a:t>Public-key system</a:t>
                </a:r>
              </a:p>
              <a:p>
                <a:pPr lvl="2"/>
                <a:r>
                  <a:rPr lang="en-US" sz="1600" dirty="0" smtClean="0"/>
                  <a:t>Setup (Alice)</a:t>
                </a:r>
              </a:p>
              <a:p>
                <a:pPr lvl="3"/>
                <a:r>
                  <a:rPr lang="en-US" sz="1400" dirty="0" smtClean="0"/>
                  <a:t>Let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q</a:t>
                </a:r>
                <a:r>
                  <a:rPr lang="en-US" sz="1400" dirty="0" smtClean="0"/>
                  <a:t> be a power of a prime. In a ring </a:t>
                </a:r>
                <a:r>
                  <a:rPr lang="en-US" sz="1400" dirty="0" err="1" smtClean="0">
                    <a:solidFill>
                      <a:srgbClr val="0070C0"/>
                    </a:solidFill>
                  </a:rPr>
                  <a:t>Rq</a:t>
                </a:r>
                <a:r>
                  <a:rPr lang="en-US" sz="1400" dirty="0" smtClean="0"/>
                  <a:t>, picks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a, s, e</a:t>
                </a:r>
                <a:r>
                  <a:rPr lang="en-US" sz="1400" dirty="0" smtClean="0"/>
                  <a:t>, where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s, e</a:t>
                </a:r>
                <a:r>
                  <a:rPr lang="en-US" sz="1400" dirty="0" smtClean="0"/>
                  <a:t> are small polynomials</a:t>
                </a:r>
              </a:p>
              <a:p>
                <a:pPr lvl="3"/>
                <a:r>
                  <a:rPr lang="en-US" sz="1400" dirty="0" err="1" smtClean="0"/>
                  <a:t>s.t.</a:t>
                </a:r>
                <a:r>
                  <a:rPr lang="en-US" sz="1400" dirty="0" smtClean="0"/>
                  <a:t> polynomial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b = a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1400" dirty="0" err="1" smtClean="0">
                    <a:solidFill>
                      <a:srgbClr val="0070C0"/>
                    </a:solidFill>
                  </a:rPr>
                  <a:t>s+e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 	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(1)</a:t>
                </a:r>
              </a:p>
              <a:p>
                <a:pPr lvl="3"/>
                <a:r>
                  <a:rPr lang="en-US" sz="1400" dirty="0" smtClean="0"/>
                  <a:t>Publishes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{a, b} </a:t>
                </a:r>
                <a:r>
                  <a:rPr lang="en-US" sz="1400" dirty="0" smtClean="0"/>
                  <a:t>as the public key, as well as </a:t>
                </a:r>
                <a:r>
                  <a:rPr lang="en-US" altLang="zh-CN" sz="1400" dirty="0">
                    <a:solidFill>
                      <a:srgbClr val="0070C0"/>
                    </a:solidFill>
                  </a:rPr>
                  <a:t>w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1400" dirty="0" smtClean="0"/>
              </a:p>
              <a:p>
                <a:pPr lvl="3"/>
                <a:r>
                  <a:rPr lang="en-US" sz="1400" dirty="0" smtClean="0"/>
                  <a:t>Keeps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s</a:t>
                </a:r>
                <a:r>
                  <a:rPr lang="en-US" sz="1400" dirty="0" smtClean="0"/>
                  <a:t> as the private key</a:t>
                </a:r>
              </a:p>
              <a:p>
                <a:pPr lvl="2"/>
                <a:r>
                  <a:rPr lang="en-US" sz="1600" dirty="0" smtClean="0"/>
                  <a:t>Encryption (Bob to Alice):</a:t>
                </a:r>
              </a:p>
              <a:p>
                <a:pPr lvl="3"/>
                <a:r>
                  <a:rPr lang="en-US" sz="1400" dirty="0" smtClean="0"/>
                  <a:t>H</a:t>
                </a:r>
                <a:r>
                  <a:rPr lang="en-US" altLang="zh-CN" sz="1400" dirty="0" smtClean="0"/>
                  <a:t>as a plaintext </a:t>
                </a:r>
                <a:r>
                  <a:rPr lang="en-US" altLang="zh-CN" sz="1400" dirty="0" smtClean="0">
                    <a:solidFill>
                      <a:srgbClr val="0070C0"/>
                    </a:solidFill>
                  </a:rPr>
                  <a:t>m </a:t>
                </a:r>
                <a:r>
                  <a:rPr lang="en-US" altLang="zh-CN" sz="1400" dirty="0" smtClean="0"/>
                  <a:t>(a binary string in </a:t>
                </a:r>
                <a:r>
                  <a:rPr lang="en-US" altLang="zh-CN" sz="1400" dirty="0" err="1" smtClean="0"/>
                  <a:t>Rq</a:t>
                </a:r>
                <a:r>
                  <a:rPr lang="en-US" altLang="zh-CN" sz="1400" dirty="0" smtClean="0"/>
                  <a:t>)</a:t>
                </a:r>
                <a:endParaRPr lang="en-US" sz="1400" dirty="0" smtClean="0"/>
              </a:p>
              <a:p>
                <a:pPr lvl="3"/>
                <a:r>
                  <a:rPr lang="en-US" sz="1400" dirty="0" smtClean="0"/>
                  <a:t>Picks small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r0, r1, r2</a:t>
                </a:r>
              </a:p>
              <a:p>
                <a:pPr lvl="3"/>
                <a:r>
                  <a:rPr lang="en-US" sz="1400" dirty="0" smtClean="0"/>
                  <a:t>Encryption using public key: </a:t>
                </a:r>
              </a:p>
              <a:p>
                <a:pPr lvl="4"/>
                <a:r>
                  <a:rPr lang="en-US" sz="1400" dirty="0" smtClean="0">
                    <a:solidFill>
                      <a:srgbClr val="0070C0"/>
                    </a:solidFill>
                  </a:rPr>
                  <a:t>c0 = b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r0 + r2 + </a:t>
                </a:r>
                <a:r>
                  <a:rPr lang="en-US" sz="1400" dirty="0" err="1" smtClean="0">
                    <a:solidFill>
                      <a:srgbClr val="0070C0"/>
                    </a:solidFill>
                  </a:rPr>
                  <a:t>wm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; </a:t>
                </a:r>
              </a:p>
              <a:p>
                <a:pPr lvl="4"/>
                <a:r>
                  <a:rPr lang="en-US" sz="1400" dirty="0" smtClean="0">
                    <a:solidFill>
                      <a:srgbClr val="0070C0"/>
                    </a:solidFill>
                  </a:rPr>
                  <a:t>c1 = a</a:t>
                </a:r>
                <a:r>
                  <a:rPr lang="en-US" sz="1400" dirty="0" smtClean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r0 + r1</a:t>
                </a:r>
              </a:p>
              <a:p>
                <a:pPr lvl="2"/>
                <a:r>
                  <a:rPr lang="en-US" sz="1600" dirty="0" smtClean="0"/>
                  <a:t> Decryption (Alice computes):</a:t>
                </a:r>
              </a:p>
              <a:p>
                <a:pPr lvl="3"/>
                <a:r>
                  <a:rPr lang="en-US" sz="1400" dirty="0" smtClean="0">
                    <a:solidFill>
                      <a:srgbClr val="0070C0"/>
                    </a:solidFill>
                  </a:rPr>
                  <a:t>c0 – s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c1 = </a:t>
                </a:r>
                <a:r>
                  <a:rPr lang="en-US" sz="1400" dirty="0">
                    <a:solidFill>
                      <a:srgbClr val="0070C0"/>
                    </a:solidFill>
                  </a:rPr>
                  <a:t>b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r0 + r2 + </a:t>
                </a:r>
                <a:r>
                  <a:rPr lang="en-US" sz="1400" dirty="0" err="1" smtClean="0">
                    <a:solidFill>
                      <a:srgbClr val="0070C0"/>
                    </a:solidFill>
                  </a:rPr>
                  <a:t>wm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 - s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a</a:t>
                </a:r>
                <a:r>
                  <a:rPr lang="en-US" sz="1400" dirty="0" smtClean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r0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- s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r1  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(2)</a:t>
                </a:r>
                <a:endParaRPr lang="en-US" sz="1400" dirty="0" smtClean="0"/>
              </a:p>
              <a:p>
                <a:pPr marL="1371600" lvl="3" indent="0">
                  <a:buNone/>
                </a:pPr>
                <a:r>
                  <a:rPr lang="en-US" sz="1400" dirty="0"/>
                  <a:t>	</a:t>
                </a:r>
                <a:r>
                  <a:rPr lang="en-US" sz="1400" dirty="0" smtClean="0"/>
                  <a:t>	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   </a:t>
                </a:r>
                <a:r>
                  <a:rPr lang="en-US" sz="1400" dirty="0">
                    <a:solidFill>
                      <a:srgbClr val="0070C0"/>
                    </a:solidFill>
                  </a:rPr>
                  <a:t>= </a:t>
                </a:r>
                <a:r>
                  <a:rPr lang="en-US" sz="1400" dirty="0" err="1" smtClean="0">
                    <a:solidFill>
                      <a:srgbClr val="0070C0"/>
                    </a:solidFill>
                  </a:rPr>
                  <a:t>wm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 + </a:t>
                </a:r>
                <a:r>
                  <a:rPr lang="en-US" sz="1400" dirty="0">
                    <a:solidFill>
                      <a:srgbClr val="0070C0"/>
                    </a:solidFill>
                  </a:rPr>
                  <a:t>e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r0 + r2 - s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r1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= </a:t>
                </a:r>
                <a:r>
                  <a:rPr lang="en-US" sz="1400" dirty="0" err="1">
                    <a:solidFill>
                      <a:srgbClr val="0070C0"/>
                    </a:solidFill>
                  </a:rPr>
                  <a:t>wm</a:t>
                </a:r>
                <a:r>
                  <a:rPr lang="en-US" sz="1400" dirty="0">
                    <a:solidFill>
                      <a:srgbClr val="0070C0"/>
                    </a:solidFill>
                  </a:rPr>
                  <a:t>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+ </a:t>
                </a:r>
                <a:r>
                  <a:rPr lang="en-US" sz="1400" dirty="0" smtClean="0">
                    <a:solidFill>
                      <a:srgbClr val="FF0000"/>
                    </a:solidFill>
                  </a:rPr>
                  <a:t>“small”</a:t>
                </a:r>
              </a:p>
              <a:p>
                <a:pPr lvl="3"/>
                <a:r>
                  <a:rPr lang="en-US" sz="1400" dirty="0" smtClean="0">
                    <a:solidFill>
                      <a:srgbClr val="0070C0"/>
                    </a:solidFill>
                  </a:rPr>
                  <a:t>m = (c0 </a:t>
                </a:r>
                <a:r>
                  <a:rPr lang="en-US" sz="1400" dirty="0">
                    <a:solidFill>
                      <a:srgbClr val="0070C0"/>
                    </a:solidFill>
                  </a:rPr>
                  <a:t>– s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c1)/w </a:t>
                </a:r>
                <a:endParaRPr lang="en-US" sz="1400" dirty="0">
                  <a:solidFill>
                    <a:srgbClr val="0070C0"/>
                  </a:solidFill>
                </a:endParaRPr>
              </a:p>
              <a:p>
                <a:pPr lvl="2"/>
                <a:endParaRPr lang="en-US" sz="1600" dirty="0" smtClean="0"/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 smtClean="0"/>
              </a:p>
              <a:p>
                <a:pPr lvl="1"/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1432539"/>
                <a:ext cx="8686800" cy="4914900"/>
              </a:xfrm>
              <a:blipFill>
                <a:blip r:embed="rId3"/>
                <a:stretch>
                  <a:fillRect l="-1193" t="-2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 flipV="1">
            <a:off x="3648635" y="5953125"/>
            <a:ext cx="376518" cy="32216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48592" y="6163902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venir Book" panose="02000503020000020003" pitchFamily="2" charset="0"/>
              </a:rPr>
              <a:t>Taking the nearest integer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0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599204"/>
            <a:ext cx="8229600" cy="67686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6. Lattice</a:t>
            </a:r>
            <a:r>
              <a:rPr lang="en-US" altLang="zh-CN" sz="3600" dirty="0" smtClean="0"/>
              <a:t>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454871" y="5691515"/>
                <a:ext cx="897929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"/>
                          <m:ctrlPr>
                            <a:rPr lang="en-US" sz="17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"/>
                          <m:endChr m:val="⌋"/>
                          <m:ctrlPr>
                            <a:rPr lang="en-US" sz="17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111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1111</m:t>
                          </m:r>
                        </m:e>
                      </m:d>
                    </m:oMath>
                  </m:oMathPara>
                </a14:m>
                <a:endParaRPr lang="en-US" sz="17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871" y="5691515"/>
                <a:ext cx="897929" cy="261610"/>
              </a:xfrm>
              <a:prstGeom prst="rect">
                <a:avLst/>
              </a:prstGeom>
              <a:blipFill>
                <a:blip r:embed="rId2"/>
                <a:stretch>
                  <a:fillRect l="-44218" t="-172093" r="-92517" b="-25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ular Callout 9"/>
          <p:cNvSpPr/>
          <p:nvPr/>
        </p:nvSpPr>
        <p:spPr>
          <a:xfrm>
            <a:off x="6804212" y="3506443"/>
            <a:ext cx="1963271" cy="1092062"/>
          </a:xfrm>
          <a:prstGeom prst="wedgeRectCallout">
            <a:avLst>
              <a:gd name="adj1" fmla="val -45550"/>
              <a:gd name="adj2" fmla="val 26763"/>
            </a:avLst>
          </a:prstGeom>
          <a:solidFill>
            <a:schemeClr val="tx1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venir Book" panose="02000503020000020003" pitchFamily="2" charset="0"/>
              </a:rPr>
              <a:t>e, r0, r1, r2 will be </a:t>
            </a:r>
            <a:r>
              <a:rPr lang="en-US" sz="12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eliminated</a:t>
            </a:r>
            <a:r>
              <a:rPr lang="en-US" sz="1200" dirty="0" smtClean="0">
                <a:latin typeface="Avenir Book" panose="02000503020000020003" pitchFamily="2" charset="0"/>
              </a:rPr>
              <a:t> easily by Alice, but they make attacker’s life </a:t>
            </a:r>
            <a:r>
              <a:rPr lang="en-US" sz="1200" dirty="0" smtClean="0">
                <a:solidFill>
                  <a:srgbClr val="FFFF00"/>
                </a:solidFill>
                <a:latin typeface="Avenir Book" panose="02000503020000020003" pitchFamily="2" charset="0"/>
              </a:rPr>
              <a:t>so much harder</a:t>
            </a:r>
            <a:r>
              <a:rPr lang="en-US" sz="1200" dirty="0" smtClean="0">
                <a:latin typeface="Avenir Book" panose="02000503020000020003" pitchFamily="2" charset="0"/>
              </a:rPr>
              <a:t>.</a:t>
            </a:r>
            <a:endParaRPr lang="en-US" sz="1200" dirty="0">
              <a:solidFill>
                <a:srgbClr val="FFFF00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268491" y="2680120"/>
            <a:ext cx="342902" cy="730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65177" y="4052474"/>
            <a:ext cx="2965639" cy="128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6165" y="1432539"/>
                <a:ext cx="8686800" cy="4914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Ring-Learning with Error (Ring-LWE)</a:t>
                </a:r>
                <a:endParaRPr lang="en-US" dirty="0"/>
              </a:p>
              <a:p>
                <a:pPr lvl="1"/>
                <a:r>
                  <a:rPr lang="en-US" sz="2000" dirty="0" smtClean="0"/>
                  <a:t>Public-key system</a:t>
                </a:r>
              </a:p>
              <a:p>
                <a:pPr lvl="2"/>
                <a:r>
                  <a:rPr lang="en-US" sz="1600" dirty="0" smtClean="0"/>
                  <a:t>Setup (Alice)</a:t>
                </a:r>
              </a:p>
              <a:p>
                <a:pPr lvl="3"/>
                <a:r>
                  <a:rPr lang="en-US" sz="1400" dirty="0" smtClean="0"/>
                  <a:t>Let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q</a:t>
                </a:r>
                <a:r>
                  <a:rPr lang="en-US" sz="1400" dirty="0" smtClean="0"/>
                  <a:t> be a power of a prime. In a ring </a:t>
                </a:r>
                <a:r>
                  <a:rPr lang="en-US" sz="1400" dirty="0" err="1" smtClean="0">
                    <a:solidFill>
                      <a:srgbClr val="0070C0"/>
                    </a:solidFill>
                  </a:rPr>
                  <a:t>Rq</a:t>
                </a:r>
                <a:r>
                  <a:rPr lang="en-US" sz="1400" dirty="0" smtClean="0"/>
                  <a:t>, picks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a, s, e</a:t>
                </a:r>
                <a:r>
                  <a:rPr lang="en-US" sz="1400" dirty="0" smtClean="0"/>
                  <a:t>, where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s, e</a:t>
                </a:r>
                <a:r>
                  <a:rPr lang="en-US" sz="1400" dirty="0" smtClean="0"/>
                  <a:t> are small polynomials</a:t>
                </a:r>
              </a:p>
              <a:p>
                <a:pPr lvl="3"/>
                <a:r>
                  <a:rPr lang="en-US" sz="1400" dirty="0" err="1" smtClean="0"/>
                  <a:t>s.t.</a:t>
                </a:r>
                <a:r>
                  <a:rPr lang="en-US" sz="1400" dirty="0" smtClean="0"/>
                  <a:t> polynomial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b = a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1400" dirty="0" err="1" smtClean="0">
                    <a:solidFill>
                      <a:srgbClr val="0070C0"/>
                    </a:solidFill>
                  </a:rPr>
                  <a:t>s+e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 	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(1)</a:t>
                </a:r>
              </a:p>
              <a:p>
                <a:pPr lvl="3"/>
                <a:r>
                  <a:rPr lang="en-US" sz="1400" dirty="0" smtClean="0"/>
                  <a:t>Publishes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{a, b} </a:t>
                </a:r>
                <a:r>
                  <a:rPr lang="en-US" sz="1400" dirty="0" smtClean="0"/>
                  <a:t>as the public key, as well as </a:t>
                </a:r>
                <a:r>
                  <a:rPr lang="en-US" altLang="zh-CN" sz="1400" dirty="0">
                    <a:solidFill>
                      <a:srgbClr val="0070C0"/>
                    </a:solidFill>
                  </a:rPr>
                  <a:t>w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1400" dirty="0" smtClean="0"/>
              </a:p>
              <a:p>
                <a:pPr lvl="3"/>
                <a:r>
                  <a:rPr lang="en-US" sz="1400" dirty="0" smtClean="0"/>
                  <a:t>Keeps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s</a:t>
                </a:r>
                <a:r>
                  <a:rPr lang="en-US" sz="1400" dirty="0" smtClean="0"/>
                  <a:t> as the private key</a:t>
                </a:r>
              </a:p>
              <a:p>
                <a:pPr lvl="2"/>
                <a:r>
                  <a:rPr lang="en-US" sz="1600" dirty="0" smtClean="0"/>
                  <a:t>Encryption (Bob to Alice):</a:t>
                </a:r>
              </a:p>
              <a:p>
                <a:pPr lvl="3"/>
                <a:r>
                  <a:rPr lang="en-US" sz="1400" dirty="0" smtClean="0"/>
                  <a:t>H</a:t>
                </a:r>
                <a:r>
                  <a:rPr lang="en-US" altLang="zh-CN" sz="1400" dirty="0" smtClean="0"/>
                  <a:t>as a plaintext </a:t>
                </a:r>
                <a:r>
                  <a:rPr lang="en-US" altLang="zh-CN" sz="1400" dirty="0" smtClean="0">
                    <a:solidFill>
                      <a:srgbClr val="0070C0"/>
                    </a:solidFill>
                  </a:rPr>
                  <a:t>m</a:t>
                </a:r>
                <a:endParaRPr lang="en-US" sz="1400" dirty="0" smtClean="0"/>
              </a:p>
              <a:p>
                <a:pPr lvl="3"/>
                <a:r>
                  <a:rPr lang="en-US" sz="1400" dirty="0" smtClean="0"/>
                  <a:t>Picks small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r0, r1, r2</a:t>
                </a:r>
              </a:p>
              <a:p>
                <a:pPr lvl="3"/>
                <a:r>
                  <a:rPr lang="en-US" sz="1400" dirty="0" smtClean="0"/>
                  <a:t>Encryption using public key: </a:t>
                </a:r>
              </a:p>
              <a:p>
                <a:pPr lvl="4"/>
                <a:r>
                  <a:rPr lang="en-US" sz="1400" dirty="0" smtClean="0">
                    <a:solidFill>
                      <a:srgbClr val="0070C0"/>
                    </a:solidFill>
                  </a:rPr>
                  <a:t>c0 = b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r0 + r2 + </a:t>
                </a:r>
                <a:r>
                  <a:rPr lang="en-US" sz="1400" dirty="0" err="1" smtClean="0">
                    <a:solidFill>
                      <a:srgbClr val="0070C0"/>
                    </a:solidFill>
                  </a:rPr>
                  <a:t>wm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; </a:t>
                </a:r>
              </a:p>
              <a:p>
                <a:pPr lvl="4"/>
                <a:r>
                  <a:rPr lang="en-US" sz="1400" dirty="0" smtClean="0">
                    <a:solidFill>
                      <a:srgbClr val="0070C0"/>
                    </a:solidFill>
                  </a:rPr>
                  <a:t>c1 = a</a:t>
                </a:r>
                <a:r>
                  <a:rPr lang="en-US" sz="1400" dirty="0" smtClean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r0 + r1</a:t>
                </a:r>
              </a:p>
              <a:p>
                <a:pPr lvl="2"/>
                <a:r>
                  <a:rPr lang="en-US" sz="1600" dirty="0" smtClean="0"/>
                  <a:t> Decryption (Alice computes):</a:t>
                </a:r>
              </a:p>
              <a:p>
                <a:pPr lvl="3"/>
                <a:r>
                  <a:rPr lang="en-US" sz="1400" dirty="0" smtClean="0">
                    <a:solidFill>
                      <a:srgbClr val="0070C0"/>
                    </a:solidFill>
                  </a:rPr>
                  <a:t>c0 – s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c1 = </a:t>
                </a:r>
                <a:r>
                  <a:rPr lang="en-US" sz="1400" dirty="0">
                    <a:solidFill>
                      <a:srgbClr val="0070C0"/>
                    </a:solidFill>
                  </a:rPr>
                  <a:t>b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r0 + r2 + </a:t>
                </a:r>
                <a:r>
                  <a:rPr lang="en-US" sz="1400" dirty="0" err="1" smtClean="0">
                    <a:solidFill>
                      <a:srgbClr val="0070C0"/>
                    </a:solidFill>
                  </a:rPr>
                  <a:t>wm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 - s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a</a:t>
                </a:r>
                <a:r>
                  <a:rPr lang="en-US" sz="1400" dirty="0" smtClean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r0 + 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s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r1  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(2)</a:t>
                </a:r>
                <a:endParaRPr lang="en-US" sz="1400" dirty="0" smtClean="0"/>
              </a:p>
              <a:p>
                <a:pPr marL="1371600" lvl="3" indent="0">
                  <a:buNone/>
                </a:pPr>
                <a:r>
                  <a:rPr lang="en-US" sz="1400" dirty="0"/>
                  <a:t>	</a:t>
                </a:r>
                <a:r>
                  <a:rPr lang="en-US" sz="1400" dirty="0" smtClean="0"/>
                  <a:t>	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   </a:t>
                </a:r>
                <a:r>
                  <a:rPr lang="en-US" sz="1400" dirty="0">
                    <a:solidFill>
                      <a:srgbClr val="0070C0"/>
                    </a:solidFill>
                  </a:rPr>
                  <a:t>= </a:t>
                </a:r>
                <a:r>
                  <a:rPr lang="en-US" sz="1400" dirty="0" err="1" smtClean="0">
                    <a:solidFill>
                      <a:srgbClr val="0070C0"/>
                    </a:solidFill>
                  </a:rPr>
                  <a:t>wm</a:t>
                </a:r>
                <a:r>
                  <a:rPr lang="en-US" sz="1400" dirty="0" smtClean="0">
                    <a:solidFill>
                      <a:srgbClr val="0070C0"/>
                    </a:solidFill>
                  </a:rPr>
                  <a:t> + “small”</a:t>
                </a:r>
              </a:p>
              <a:p>
                <a:pPr lvl="3"/>
                <a:r>
                  <a:rPr lang="en-US" sz="1400" dirty="0" smtClean="0">
                    <a:solidFill>
                      <a:srgbClr val="0070C0"/>
                    </a:solidFill>
                  </a:rPr>
                  <a:t>m = (c0 </a:t>
                </a:r>
                <a:r>
                  <a:rPr lang="en-US" sz="1400" dirty="0">
                    <a:solidFill>
                      <a:srgbClr val="0070C0"/>
                    </a:solidFill>
                  </a:rPr>
                  <a:t>– s</a:t>
                </a:r>
                <a:r>
                  <a:rPr lang="en-US" sz="1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</a:rPr>
                  <a:t>c1)/w </a:t>
                </a:r>
                <a:endParaRPr lang="en-US" sz="1400" dirty="0">
                  <a:solidFill>
                    <a:srgbClr val="0070C0"/>
                  </a:solidFill>
                </a:endParaRPr>
              </a:p>
              <a:p>
                <a:pPr lvl="2"/>
                <a:endParaRPr lang="en-US" sz="1600" dirty="0" smtClean="0"/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 smtClean="0"/>
              </a:p>
              <a:p>
                <a:pPr lvl="1"/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1432539"/>
                <a:ext cx="8686800" cy="4914900"/>
              </a:xfrm>
              <a:blipFill>
                <a:blip r:embed="rId3"/>
                <a:stretch>
                  <a:fillRect l="-1193" t="-2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 flipV="1">
            <a:off x="3648635" y="5953125"/>
            <a:ext cx="376518" cy="32216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48592" y="6163902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venir Book" panose="02000503020000020003" pitchFamily="2" charset="0"/>
              </a:rPr>
              <a:t>Taking the nearest integer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5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Lattice</a:t>
            </a:r>
            <a:r>
              <a:rPr lang="en-US" altLang="zh-CN" sz="3600" dirty="0" smtClean="0"/>
              <a:t>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48036" cy="4914900"/>
          </a:xfrm>
        </p:spPr>
        <p:txBody>
          <a:bodyPr>
            <a:normAutofit/>
          </a:bodyPr>
          <a:lstStyle/>
          <a:p>
            <a:r>
              <a:rPr lang="en-US" dirty="0" smtClean="0"/>
              <a:t>Ring-Learning with Error (Ring-LWE)</a:t>
            </a:r>
            <a:endParaRPr lang="en-US" dirty="0"/>
          </a:p>
          <a:p>
            <a:pPr lvl="1"/>
            <a:r>
              <a:rPr lang="en-US" dirty="0" smtClean="0"/>
              <a:t>Key-exchange</a:t>
            </a:r>
            <a:endParaRPr lang="en-US" dirty="0"/>
          </a:p>
          <a:p>
            <a:pPr lvl="3"/>
            <a:endParaRPr lang="en-US" sz="2200" dirty="0" smtClean="0"/>
          </a:p>
          <a:p>
            <a:pPr lvl="2"/>
            <a:endParaRPr lang="en-US" dirty="0" smtClean="0"/>
          </a:p>
          <a:p>
            <a:pPr marL="1371600" lvl="3" indent="0">
              <a:buNone/>
            </a:pPr>
            <a:endParaRPr lang="en-US" sz="1400" dirty="0" smtClean="0"/>
          </a:p>
          <a:p>
            <a:pPr lvl="2"/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46979" y="4921490"/>
                <a:ext cx="897929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"/>
                          <m:ctrlPr>
                            <a:rPr lang="en-US" sz="17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begChr m:val=""/>
                          <m:endChr m:val="⌋"/>
                          <m:ctrlPr>
                            <a:rPr lang="en-US" sz="17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𝟏𝟏𝟏𝟏𝟏</m:t>
                          </m:r>
                        </m:e>
                      </m:d>
                    </m:oMath>
                  </m:oMathPara>
                </a14:m>
                <a:endParaRPr lang="en-US" sz="17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79" y="4921490"/>
                <a:ext cx="897929" cy="261610"/>
              </a:xfrm>
              <a:prstGeom prst="rect">
                <a:avLst/>
              </a:prstGeom>
              <a:blipFill>
                <a:blip r:embed="rId2"/>
                <a:stretch>
                  <a:fillRect l="-44218" t="-169767" r="-59184" b="-25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32204" y="4921490"/>
                <a:ext cx="897929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"/>
                          <m:ctrlPr>
                            <a:rPr lang="en-US" sz="17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begChr m:val=""/>
                          <m:endChr m:val="⌋"/>
                          <m:ctrlPr>
                            <a:rPr lang="en-US" sz="17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𝟏𝟏𝟏𝟏𝟏</m:t>
                          </m:r>
                        </m:e>
                      </m:d>
                    </m:oMath>
                  </m:oMathPara>
                </a14:m>
                <a:endParaRPr lang="en-US" sz="17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04" y="4921490"/>
                <a:ext cx="897929" cy="261610"/>
              </a:xfrm>
              <a:prstGeom prst="rect">
                <a:avLst/>
              </a:prstGeom>
              <a:blipFill>
                <a:blip r:embed="rId3"/>
                <a:stretch>
                  <a:fillRect l="-44218" t="-169767" r="-59184" b="-25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 descr="https://cdn-images-1.medium.com/max/640/1*l3W-7aTGmn9rKHWPrnP2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48" y="2476500"/>
            <a:ext cx="561614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9" idx="1"/>
          </p:cNvCxnSpPr>
          <p:nvPr/>
        </p:nvCxnSpPr>
        <p:spPr>
          <a:xfrm flipH="1" flipV="1">
            <a:off x="3530133" y="5197215"/>
            <a:ext cx="466642" cy="3492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96775" y="5407991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venir Book" panose="02000503020000020003" pitchFamily="2" charset="0"/>
              </a:rPr>
              <a:t>Taking the nearest integer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5983216" y="5193727"/>
            <a:ext cx="538584" cy="3527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</a:t>
            </a:r>
            <a:r>
              <a:rPr lang="en-US" sz="3600" dirty="0" smtClean="0"/>
              <a:t>. What Some Have Said About </a:t>
            </a:r>
            <a:br>
              <a:rPr lang="en-US" sz="3600" dirty="0" smtClean="0"/>
            </a:br>
            <a:r>
              <a:rPr lang="en-US" sz="3600" dirty="0" smtClean="0"/>
              <a:t>Quantum Computers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930588" y="1752079"/>
            <a:ext cx="3939901" cy="16730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94447" y="1804587"/>
            <a:ext cx="3711388" cy="106613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800"/>
          <a:stretch/>
        </p:blipFill>
        <p:spPr>
          <a:xfrm>
            <a:off x="718027" y="3228139"/>
            <a:ext cx="3498371" cy="11768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75059" y="4816795"/>
            <a:ext cx="3941675" cy="13092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362856" y="4251875"/>
            <a:ext cx="3323944" cy="98463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999" y="2079586"/>
            <a:ext cx="3410426" cy="320084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415553" y="3087205"/>
            <a:ext cx="493059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177553" y="4021397"/>
            <a:ext cx="493059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4105835" y="2382512"/>
            <a:ext cx="842682" cy="379850"/>
          </a:xfrm>
          <a:prstGeom prst="wedgeRoundRectCallout">
            <a:avLst>
              <a:gd name="adj1" fmla="val -63387"/>
              <a:gd name="adj2" fmla="val -13022"/>
              <a:gd name="adj3" fmla="val 16667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endParaRPr lang="en-U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3227295" y="4021397"/>
            <a:ext cx="894882" cy="379850"/>
          </a:xfrm>
          <a:prstGeom prst="wedgeRoundRectCallout">
            <a:avLst>
              <a:gd name="adj1" fmla="val 46188"/>
              <a:gd name="adj2" fmla="val -83824"/>
              <a:gd name="adj3" fmla="val 16667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Encryption</a:t>
            </a:r>
            <a:endParaRPr lang="en-U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Lattice</a:t>
            </a:r>
            <a:r>
              <a:rPr lang="en-US" altLang="zh-CN" sz="3600" dirty="0" smtClean="0"/>
              <a:t>-based </a:t>
            </a:r>
            <a:r>
              <a:rPr lang="en-US" sz="3600" dirty="0" smtClean="0"/>
              <a:t>Encryption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7188"/>
            <a:ext cx="847725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Why Lattice-based encryption important?</a:t>
            </a:r>
            <a:endParaRPr lang="en-US" dirty="0"/>
          </a:p>
          <a:p>
            <a:pPr lvl="1">
              <a:buFont typeface="+mj-lt"/>
              <a:buAutoNum type="arabicParenR"/>
            </a:pPr>
            <a:r>
              <a:rPr lang="en-US" u="sng" dirty="0" smtClean="0"/>
              <a:t>Public-key system</a:t>
            </a:r>
            <a:r>
              <a:rPr lang="en-US" dirty="0" smtClean="0"/>
              <a:t> that is secure in post-quantum era</a:t>
            </a:r>
          </a:p>
          <a:p>
            <a:pPr lvl="1">
              <a:buFont typeface="+mj-lt"/>
              <a:buAutoNum type="arabicParenR"/>
            </a:pPr>
            <a:r>
              <a:rPr lang="en-US" u="sng" dirty="0" smtClean="0"/>
              <a:t>Key-exchange system</a:t>
            </a:r>
            <a:r>
              <a:rPr lang="en-US" dirty="0" smtClean="0"/>
              <a:t> </a:t>
            </a:r>
            <a:r>
              <a:rPr lang="en-US" dirty="0"/>
              <a:t>that is secure in post-quantum </a:t>
            </a:r>
            <a:r>
              <a:rPr lang="en-US" dirty="0" smtClean="0"/>
              <a:t>era</a:t>
            </a:r>
          </a:p>
          <a:p>
            <a:pPr lvl="1">
              <a:buFont typeface="+mj-lt"/>
              <a:buAutoNum type="arabicParenR"/>
            </a:pPr>
            <a:r>
              <a:rPr lang="en-US" u="sng" dirty="0" smtClean="0"/>
              <a:t>Fully Homomorphic Encryption (FHE)</a:t>
            </a:r>
            <a:r>
              <a:rPr lang="en-US" dirty="0" smtClean="0"/>
              <a:t> is based on it</a:t>
            </a:r>
          </a:p>
          <a:p>
            <a:pPr lvl="1">
              <a:buFont typeface="+mj-lt"/>
              <a:buAutoNum type="arabicParenR"/>
            </a:pPr>
            <a:r>
              <a:rPr lang="en-US" dirty="0" smtClean="0"/>
              <a:t>Quantum computation </a:t>
            </a:r>
            <a:r>
              <a:rPr lang="en-US" u="sng" dirty="0" smtClean="0"/>
              <a:t>verification and HE*</a:t>
            </a:r>
            <a:r>
              <a:rPr lang="en-US" dirty="0" smtClean="0"/>
              <a:t> are based on it</a:t>
            </a:r>
          </a:p>
          <a:p>
            <a:pPr lvl="2"/>
            <a:endParaRPr lang="en-US" dirty="0" smtClean="0"/>
          </a:p>
          <a:p>
            <a:pPr lvl="1"/>
            <a:endParaRPr lang="en-US" sz="2200" dirty="0" smtClean="0"/>
          </a:p>
          <a:p>
            <a:pPr lvl="3"/>
            <a:endParaRPr lang="en-US" sz="2200" dirty="0"/>
          </a:p>
          <a:p>
            <a:pPr lvl="3"/>
            <a:endParaRPr lang="en-US" sz="2200" dirty="0" smtClean="0"/>
          </a:p>
          <a:p>
            <a:pPr lvl="2"/>
            <a:endParaRPr lang="en-US" dirty="0" smtClean="0"/>
          </a:p>
          <a:p>
            <a:pPr marL="1371600" lvl="3" indent="0">
              <a:buNone/>
            </a:pPr>
            <a:endParaRPr lang="en-US" sz="1400" dirty="0" smtClean="0"/>
          </a:p>
          <a:p>
            <a:pPr lvl="2"/>
            <a:endParaRPr lang="en-US" dirty="0" smtClean="0"/>
          </a:p>
        </p:txBody>
      </p:sp>
      <p:pic>
        <p:nvPicPr>
          <p:cNvPr id="7170" name="Picture 2" descr="Image result for ring learning with err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2" y="4507532"/>
            <a:ext cx="4373563" cy="177248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67184" y="6598633"/>
            <a:ext cx="6721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∗ </a:t>
            </a:r>
            <a:r>
              <a:rPr lang="en-US" sz="1400" dirty="0" smtClean="0">
                <a:latin typeface="Avenir Book" panose="02000503020000020003" pitchFamily="2" charset="0"/>
              </a:rPr>
              <a:t>Urmila </a:t>
            </a:r>
            <a:r>
              <a:rPr lang="en-US" sz="1400" dirty="0" err="1" smtClean="0">
                <a:latin typeface="Avenir Book" panose="02000503020000020003" pitchFamily="2" charset="0"/>
              </a:rPr>
              <a:t>Mahadev</a:t>
            </a:r>
            <a:r>
              <a:rPr lang="en-US" sz="1400" dirty="0" smtClean="0">
                <a:latin typeface="Avenir Book" panose="02000503020000020003" pitchFamily="2" charset="0"/>
              </a:rPr>
              <a:t>, Classical </a:t>
            </a:r>
            <a:r>
              <a:rPr lang="en-US" sz="1400" dirty="0">
                <a:latin typeface="Avenir Book" panose="02000503020000020003" pitchFamily="2" charset="0"/>
              </a:rPr>
              <a:t>Homomorphic Encryption for Quantum </a:t>
            </a:r>
            <a:r>
              <a:rPr lang="en-US" sz="1400" dirty="0" smtClean="0">
                <a:latin typeface="Avenir Book" panose="02000503020000020003" pitchFamily="2" charset="0"/>
              </a:rPr>
              <a:t>Circuits, 2018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7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Presentation Flow</a:t>
            </a:r>
            <a:endParaRPr lang="en-US" sz="360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9929" cy="45259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p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roblems brought up by quantum computers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pressing is the security issue?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RSA’s vulnerability under quantum computing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Public-key systems for post-quantum era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Code-based encryption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Lattice-based encryption</a:t>
            </a:r>
          </a:p>
          <a:p>
            <a:r>
              <a:rPr lang="en-US" dirty="0"/>
              <a:t>Hardware implementation for the primitives</a:t>
            </a:r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4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7. FPGA Implementation of the Primitives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7188"/>
            <a:ext cx="858202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Ring-LWE Feasible?</a:t>
            </a:r>
            <a:endParaRPr lang="en-US" dirty="0"/>
          </a:p>
          <a:p>
            <a:pPr lvl="1">
              <a:buFont typeface="+mj-lt"/>
              <a:buAutoNum type="arabicParenR"/>
            </a:pPr>
            <a:r>
              <a:rPr lang="en-US" u="sng" dirty="0"/>
              <a:t>Smaller key size:</a:t>
            </a:r>
            <a:r>
              <a:rPr lang="en-US" dirty="0"/>
              <a:t> </a:t>
            </a:r>
            <a:r>
              <a:rPr lang="en-US" dirty="0" smtClean="0"/>
              <a:t>7,000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/>
              <a:t>bits </a:t>
            </a:r>
            <a:r>
              <a:rPr lang="en-US" sz="1600" dirty="0"/>
              <a:t>(yes, smaller) </a:t>
            </a:r>
            <a:r>
              <a:rPr lang="en-US" dirty="0"/>
              <a:t>for </a:t>
            </a:r>
            <a:r>
              <a:rPr lang="en-US" dirty="0" smtClean="0"/>
              <a:t>public key with 128-bit security </a:t>
            </a:r>
            <a:r>
              <a:rPr lang="en-US" sz="1800" dirty="0" smtClean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chemeClr val="tx1"/>
                </a:solidFill>
              </a:rPr>
              <a:t>code-based 1mb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+mj-lt"/>
              <a:buAutoNum type="arabicParenR"/>
            </a:pPr>
            <a:r>
              <a:rPr lang="en-US" u="sng" dirty="0" smtClean="0"/>
              <a:t>Simpler operations</a:t>
            </a:r>
            <a:r>
              <a:rPr lang="en-US" dirty="0"/>
              <a:t>: </a:t>
            </a:r>
            <a:r>
              <a:rPr lang="en-US" dirty="0" smtClean="0"/>
              <a:t>number-theoretic transform(NTT), </a:t>
            </a:r>
            <a:r>
              <a:rPr lang="en-US" dirty="0"/>
              <a:t>field multiplication, addition, scalar division</a:t>
            </a:r>
          </a:p>
          <a:p>
            <a:pPr lvl="1">
              <a:buFont typeface="+mj-lt"/>
              <a:buAutoNum type="arabicParenR"/>
            </a:pPr>
            <a:r>
              <a:rPr lang="en-US" u="sng" dirty="0" smtClean="0"/>
              <a:t>Faster</a:t>
            </a:r>
            <a:r>
              <a:rPr lang="en-US" i="1" dirty="0" smtClean="0"/>
              <a:t> </a:t>
            </a:r>
            <a:r>
              <a:rPr lang="en-US" dirty="0" smtClean="0"/>
              <a:t>than RSA, who has exponentiation.</a:t>
            </a:r>
          </a:p>
          <a:p>
            <a:pPr lvl="1">
              <a:buFont typeface="+mj-lt"/>
              <a:buAutoNum type="arabicParenR"/>
            </a:pPr>
            <a:r>
              <a:rPr lang="en-US" dirty="0" smtClean="0"/>
              <a:t>Quite a few HDL codes for Ring-LWE key exchange, but not much of </a:t>
            </a:r>
            <a:r>
              <a:rPr lang="en-US" u="sng" dirty="0" smtClean="0"/>
              <a:t>public-key encryption</a:t>
            </a:r>
            <a:r>
              <a:rPr lang="en-US" dirty="0" smtClean="0"/>
              <a:t> </a:t>
            </a:r>
          </a:p>
          <a:p>
            <a:pPr lvl="1">
              <a:buFont typeface="+mj-lt"/>
              <a:buAutoNum type="arabicParenR"/>
            </a:pPr>
            <a:r>
              <a:rPr lang="en-US" sz="2000" dirty="0">
                <a:solidFill>
                  <a:srgbClr val="0070C0"/>
                </a:solidFill>
              </a:rPr>
              <a:t>G</a:t>
            </a:r>
            <a:r>
              <a:rPr lang="en-US" sz="2000" dirty="0" smtClean="0">
                <a:solidFill>
                  <a:srgbClr val="0070C0"/>
                </a:solidFill>
              </a:rPr>
              <a:t>etting in touch with a most-cited author now for his HDL code, or I have to build my own. </a:t>
            </a:r>
          </a:p>
          <a:p>
            <a:pPr lvl="1"/>
            <a:endParaRPr lang="en-US" sz="2200" dirty="0" smtClean="0"/>
          </a:p>
          <a:p>
            <a:pPr lvl="3"/>
            <a:endParaRPr lang="en-US" sz="2200" dirty="0"/>
          </a:p>
          <a:p>
            <a:pPr lvl="3"/>
            <a:endParaRPr lang="en-US" sz="2200" dirty="0" smtClean="0"/>
          </a:p>
          <a:p>
            <a:pPr lvl="2"/>
            <a:endParaRPr lang="en-US" dirty="0" smtClean="0"/>
          </a:p>
          <a:p>
            <a:pPr marL="1371600" lvl="3" indent="0">
              <a:buNone/>
            </a:pP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Any Questions?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2. The Actual Situation Now</a:t>
            </a:r>
            <a:endParaRPr lang="en-US" sz="360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9929" cy="4525963"/>
          </a:xfrm>
        </p:spPr>
        <p:txBody>
          <a:bodyPr/>
          <a:lstStyle/>
          <a:p>
            <a:r>
              <a:rPr lang="en-US" dirty="0" smtClean="0"/>
              <a:t>Who is considered as non-post-quantum secure?</a:t>
            </a:r>
            <a:endParaRPr lang="en-US" dirty="0"/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699003"/>
              </p:ext>
            </p:extLst>
          </p:nvPr>
        </p:nvGraphicFramePr>
        <p:xfrm>
          <a:off x="1033180" y="2490993"/>
          <a:ext cx="76536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714">
                  <a:extLst>
                    <a:ext uri="{9D8B030D-6E8A-4147-A177-3AD203B41FA5}">
                      <a16:colId xmlns:a16="http://schemas.microsoft.com/office/drawing/2014/main" val="1041780924"/>
                    </a:ext>
                  </a:extLst>
                </a:gridCol>
                <a:gridCol w="3325906">
                  <a:extLst>
                    <a:ext uri="{9D8B030D-6E8A-4147-A177-3AD203B41FA5}">
                      <a16:colId xmlns:a16="http://schemas.microsoft.com/office/drawing/2014/main" val="53694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venir Book" panose="02000503020000020003" pitchFamily="2" charset="0"/>
                        </a:rPr>
                        <a:t>Algorithm</a:t>
                      </a: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venir Book" panose="02000503020000020003" pitchFamily="2" charset="0"/>
                        </a:rPr>
                        <a:t>Secure in Post-quantum Era?</a:t>
                      </a: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00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venir Book" panose="02000503020000020003" pitchFamily="2" charset="0"/>
                        </a:rPr>
                        <a:t>RSA-1024, -2048, -4096</a:t>
                      </a: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latin typeface="Avenir Book" panose="02000503020000020003" pitchFamily="2" charset="0"/>
                        </a:rPr>
                        <a:t>No</a:t>
                      </a:r>
                      <a:endParaRPr lang="en-US" dirty="0">
                        <a:solidFill>
                          <a:srgbClr val="FF0000"/>
                        </a:solidFill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12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venir Book" panose="02000503020000020003" pitchFamily="2" charset="0"/>
                        </a:rPr>
                        <a:t>Elliptic</a:t>
                      </a:r>
                      <a:r>
                        <a:rPr lang="en-US" baseline="0" dirty="0" smtClean="0">
                          <a:latin typeface="Avenir Book" panose="02000503020000020003" pitchFamily="2" charset="0"/>
                        </a:rPr>
                        <a:t> Curve</a:t>
                      </a:r>
                      <a:r>
                        <a:rPr lang="en-US" dirty="0" smtClean="0">
                          <a:latin typeface="Avenir Book" panose="02000503020000020003" pitchFamily="2" charset="0"/>
                        </a:rPr>
                        <a:t> Crypto</a:t>
                      </a:r>
                      <a:r>
                        <a:rPr lang="en-US" baseline="0" dirty="0" smtClean="0">
                          <a:latin typeface="Avenir Book" panose="02000503020000020003" pitchFamily="2" charset="0"/>
                        </a:rPr>
                        <a:t> (ECC)</a:t>
                      </a:r>
                      <a:r>
                        <a:rPr lang="en-US" dirty="0" smtClean="0">
                          <a:latin typeface="Avenir Book" panose="02000503020000020003" pitchFamily="2" charset="0"/>
                        </a:rPr>
                        <a:t>-256,</a:t>
                      </a:r>
                      <a:r>
                        <a:rPr lang="en-US" baseline="0" dirty="0" smtClean="0">
                          <a:latin typeface="Avenir Book" panose="02000503020000020003" pitchFamily="2" charset="0"/>
                        </a:rPr>
                        <a:t> -521</a:t>
                      </a: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  <a:latin typeface="Avenir Book" panose="02000503020000020003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34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venir Book" panose="02000503020000020003" pitchFamily="2" charset="0"/>
                        </a:rPr>
                        <a:t>Diffie</a:t>
                      </a:r>
                      <a:r>
                        <a:rPr lang="en-US" dirty="0" smtClean="0">
                          <a:latin typeface="Avenir Book" panose="02000503020000020003" pitchFamily="2" charset="0"/>
                        </a:rPr>
                        <a:t>-Hellman</a:t>
                      </a: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  <a:latin typeface="Avenir Book" panose="02000503020000020003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72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venir Book" panose="02000503020000020003" pitchFamily="2" charset="0"/>
                        </a:rPr>
                        <a:t>ECC </a:t>
                      </a:r>
                      <a:r>
                        <a:rPr lang="en-US" dirty="0" err="1" smtClean="0">
                          <a:latin typeface="Avenir Book" panose="02000503020000020003" pitchFamily="2" charset="0"/>
                        </a:rPr>
                        <a:t>Diffie</a:t>
                      </a:r>
                      <a:r>
                        <a:rPr lang="en-US" dirty="0" smtClean="0">
                          <a:latin typeface="Avenir Book" panose="02000503020000020003" pitchFamily="2" charset="0"/>
                        </a:rPr>
                        <a:t>-Hellman</a:t>
                      </a: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  <a:latin typeface="Avenir Book" panose="02000503020000020003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70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venir Book" panose="02000503020000020003" pitchFamily="2" charset="0"/>
                        </a:rPr>
                        <a:t>AES-128, -192</a:t>
                      </a: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  <a:latin typeface="Avenir Book" panose="02000503020000020003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31330"/>
                  </a:ext>
                </a:extLst>
              </a:tr>
            </a:tbl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0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2. The Actual Situation Now</a:t>
            </a:r>
            <a:endParaRPr lang="en-US" sz="360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9929" cy="4525963"/>
          </a:xfrm>
        </p:spPr>
        <p:txBody>
          <a:bodyPr/>
          <a:lstStyle/>
          <a:p>
            <a:r>
              <a:rPr lang="en-US" dirty="0" smtClean="0"/>
              <a:t>Who is considered as non-post-quantum secure?</a:t>
            </a:r>
            <a:endParaRPr lang="en-US" dirty="0"/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27" y="2285439"/>
            <a:ext cx="5876925" cy="2914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147775" y="5299049"/>
            <a:ext cx="3018775" cy="49244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 (log N)</a:t>
            </a:r>
            <a:r>
              <a:rPr lang="en-US" sz="1400" baseline="30000" dirty="0">
                <a:latin typeface="Avenir Book" panose="02000503020000020003" pitchFamily="2" charset="0"/>
              </a:rPr>
              <a:t>2</a:t>
            </a:r>
            <a:r>
              <a:rPr lang="en-US" sz="1400" dirty="0">
                <a:latin typeface="Avenir Book" panose="02000503020000020003" pitchFamily="2" charset="0"/>
              </a:rPr>
              <a:t>(log(log (N))(log(log(log(N</a:t>
            </a:r>
            <a:r>
              <a:rPr lang="en-US" sz="1400" dirty="0" smtClean="0">
                <a:latin typeface="Avenir Book" panose="02000503020000020003" pitchFamily="2" charset="0"/>
              </a:rPr>
              <a:t>)))</a:t>
            </a:r>
          </a:p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N: key size in decimal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digits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3974" y="6607538"/>
            <a:ext cx="3865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venir Book" panose="02000503020000020003" pitchFamily="2" charset="0"/>
              </a:rPr>
              <a:t>* </a:t>
            </a:r>
            <a:r>
              <a:rPr lang="en-US" sz="1200" dirty="0">
                <a:latin typeface="Avenir Book" panose="02000503020000020003" pitchFamily="2" charset="0"/>
              </a:rPr>
              <a:t>Zak </a:t>
            </a:r>
            <a:r>
              <a:rPr lang="en-US" sz="1200" dirty="0" err="1">
                <a:latin typeface="Avenir Book" panose="02000503020000020003" pitchFamily="2" charset="0"/>
              </a:rPr>
              <a:t>Burkley</a:t>
            </a:r>
            <a:r>
              <a:rPr lang="en-US" sz="1200" dirty="0">
                <a:latin typeface="Avenir Book" panose="02000503020000020003" pitchFamily="2" charset="0"/>
              </a:rPr>
              <a:t>, The Teachings of a Quantum Cat, </a:t>
            </a:r>
            <a:r>
              <a:rPr lang="en-US" sz="1200" dirty="0" smtClean="0">
                <a:latin typeface="Avenir Book" panose="02000503020000020003" pitchFamily="2" charset="0"/>
              </a:rPr>
              <a:t>2016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5005" y="3373432"/>
            <a:ext cx="3589444" cy="7386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 panose="02000503020000020003" pitchFamily="2" charset="0"/>
              </a:rPr>
              <a:t>To break a 768-bit (232 digits) RSA: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venir Book" panose="02000503020000020003" pitchFamily="2" charset="0"/>
              </a:rPr>
              <a:t>2 years for a current super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  <a:latin typeface="Avenir Book" panose="02000503020000020003" pitchFamily="2" charset="0"/>
              </a:rPr>
              <a:t>1 nanosecond </a:t>
            </a:r>
            <a:r>
              <a:rPr lang="en-US" sz="1400" dirty="0" smtClean="0">
                <a:latin typeface="Avenir Book" panose="02000503020000020003" pitchFamily="2" charset="0"/>
              </a:rPr>
              <a:t>for a quantum computer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47074" y="2213614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* 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1FEBA-683F-B44C-A647-A4FB58DC87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3. One Question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</a:t>
            </a:r>
            <a:r>
              <a:rPr lang="en-US" u="sng" dirty="0" smtClean="0"/>
              <a:t>increase the key size</a:t>
            </a:r>
            <a:r>
              <a:rPr lang="en-US" dirty="0" smtClean="0"/>
              <a:t> of some popular encryption schemes, so that they can be post-quantum secure? </a:t>
            </a:r>
          </a:p>
          <a:p>
            <a:pPr lvl="1"/>
            <a:r>
              <a:rPr lang="en-US" dirty="0" smtClean="0"/>
              <a:t>Maybe yes, maybe no.</a:t>
            </a:r>
            <a:endParaRPr lang="en-US" dirty="0"/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553974" y="6607538"/>
            <a:ext cx="6918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* </a:t>
            </a:r>
            <a:r>
              <a:rPr lang="en-US" sz="1200" dirty="0" err="1" smtClean="0">
                <a:latin typeface="Avenir Book" panose="02000503020000020003" pitchFamily="2" charset="0"/>
              </a:rPr>
              <a:t>TechBeacon</a:t>
            </a:r>
            <a:r>
              <a:rPr lang="en-US" sz="1200" dirty="0" smtClean="0">
                <a:latin typeface="Avenir Book" panose="02000503020000020003" pitchFamily="2" charset="0"/>
              </a:rPr>
              <a:t>, Waiting </a:t>
            </a:r>
            <a:r>
              <a:rPr lang="en-US" sz="1200" dirty="0">
                <a:latin typeface="Avenir Book" panose="02000503020000020003" pitchFamily="2" charset="0"/>
              </a:rPr>
              <a:t>for quantum computing: Why encryption has nothing to worry </a:t>
            </a:r>
            <a:r>
              <a:rPr lang="en-US" sz="1200" dirty="0" smtClean="0">
                <a:latin typeface="Avenir Book" panose="02000503020000020003" pitchFamily="2" charset="0"/>
              </a:rPr>
              <a:t>about, 2018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87216" y="374657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*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92421"/>
              </p:ext>
            </p:extLst>
          </p:nvPr>
        </p:nvGraphicFramePr>
        <p:xfrm>
          <a:off x="1237612" y="3432454"/>
          <a:ext cx="7449188" cy="26663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335">
                  <a:extLst>
                    <a:ext uri="{9D8B030D-6E8A-4147-A177-3AD203B41FA5}">
                      <a16:colId xmlns:a16="http://schemas.microsoft.com/office/drawing/2014/main" val="1212176228"/>
                    </a:ext>
                  </a:extLst>
                </a:gridCol>
                <a:gridCol w="946066">
                  <a:extLst>
                    <a:ext uri="{9D8B030D-6E8A-4147-A177-3AD203B41FA5}">
                      <a16:colId xmlns:a16="http://schemas.microsoft.com/office/drawing/2014/main" val="3089745802"/>
                    </a:ext>
                  </a:extLst>
                </a:gridCol>
                <a:gridCol w="1040437">
                  <a:extLst>
                    <a:ext uri="{9D8B030D-6E8A-4147-A177-3AD203B41FA5}">
                      <a16:colId xmlns:a16="http://schemas.microsoft.com/office/drawing/2014/main" val="85392181"/>
                    </a:ext>
                  </a:extLst>
                </a:gridCol>
                <a:gridCol w="1040437">
                  <a:extLst>
                    <a:ext uri="{9D8B030D-6E8A-4147-A177-3AD203B41FA5}">
                      <a16:colId xmlns:a16="http://schemas.microsoft.com/office/drawing/2014/main" val="1137418059"/>
                    </a:ext>
                  </a:extLst>
                </a:gridCol>
                <a:gridCol w="1033418">
                  <a:extLst>
                    <a:ext uri="{9D8B030D-6E8A-4147-A177-3AD203B41FA5}">
                      <a16:colId xmlns:a16="http://schemas.microsoft.com/office/drawing/2014/main" val="3899812671"/>
                    </a:ext>
                  </a:extLst>
                </a:gridCol>
                <a:gridCol w="1032638">
                  <a:extLst>
                    <a:ext uri="{9D8B030D-6E8A-4147-A177-3AD203B41FA5}">
                      <a16:colId xmlns:a16="http://schemas.microsoft.com/office/drawing/2014/main" val="2381352186"/>
                    </a:ext>
                  </a:extLst>
                </a:gridCol>
                <a:gridCol w="1031857">
                  <a:extLst>
                    <a:ext uri="{9D8B030D-6E8A-4147-A177-3AD203B41FA5}">
                      <a16:colId xmlns:a16="http://schemas.microsoft.com/office/drawing/2014/main" val="1398413741"/>
                    </a:ext>
                  </a:extLst>
                </a:gridCol>
              </a:tblGrid>
              <a:tr h="414268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II. Equivalent Security Levels of AES and RSA under Attacks from Classic and Quantum Computers 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555981"/>
                  </a:ext>
                </a:extLst>
              </a:tr>
              <a:tr h="328675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Attack Platform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Symmetric Encryption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Asymmetric (Public-key) Encryption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641"/>
                  </a:ext>
                </a:extLst>
              </a:tr>
              <a:tr h="4374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Size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Security Level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Size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Security Level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6855222"/>
                  </a:ext>
                </a:extLst>
              </a:tr>
              <a:tr h="328675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Classic Computers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AES-128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RSA-2048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4012935"/>
                  </a:ext>
                </a:extLst>
              </a:tr>
              <a:tr h="4142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AES-256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RSA-15360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15,360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197102"/>
                  </a:ext>
                </a:extLst>
              </a:tr>
              <a:tr h="328675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Quantum Computers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AES-128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RSA-2048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2018491"/>
                  </a:ext>
                </a:extLst>
              </a:tr>
              <a:tr h="4142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AES-256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RSA-15360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15,360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912636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02479" y="5264337"/>
            <a:ext cx="7609827" cy="9445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1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3. One Question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</a:t>
            </a:r>
            <a:r>
              <a:rPr lang="en-US" u="sng" dirty="0" smtClean="0"/>
              <a:t>increase the key size</a:t>
            </a:r>
            <a:r>
              <a:rPr lang="en-US" dirty="0" smtClean="0"/>
              <a:t> of some popular encryption schemes, so that they can be post-quantum secure? </a:t>
            </a:r>
          </a:p>
          <a:p>
            <a:pPr lvl="1"/>
            <a:r>
              <a:rPr lang="en-US" dirty="0" smtClean="0"/>
              <a:t>Maybe yes, maybe no.</a:t>
            </a:r>
            <a:endParaRPr lang="en-US" dirty="0"/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553974" y="6607538"/>
            <a:ext cx="6918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* </a:t>
            </a:r>
            <a:r>
              <a:rPr lang="en-US" sz="1200" dirty="0" err="1" smtClean="0">
                <a:latin typeface="Avenir Book" panose="02000503020000020003" pitchFamily="2" charset="0"/>
              </a:rPr>
              <a:t>TechBeacon</a:t>
            </a:r>
            <a:r>
              <a:rPr lang="en-US" sz="1200" dirty="0" smtClean="0">
                <a:latin typeface="Avenir Book" panose="02000503020000020003" pitchFamily="2" charset="0"/>
              </a:rPr>
              <a:t>, Waiting </a:t>
            </a:r>
            <a:r>
              <a:rPr lang="en-US" sz="1200" dirty="0">
                <a:latin typeface="Avenir Book" panose="02000503020000020003" pitchFamily="2" charset="0"/>
              </a:rPr>
              <a:t>for quantum computing: Why encryption has nothing to worry </a:t>
            </a:r>
            <a:r>
              <a:rPr lang="en-US" sz="1200" dirty="0" smtClean="0">
                <a:latin typeface="Avenir Book" panose="02000503020000020003" pitchFamily="2" charset="0"/>
              </a:rPr>
              <a:t>about, 2018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87216" y="374657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*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090368"/>
              </p:ext>
            </p:extLst>
          </p:nvPr>
        </p:nvGraphicFramePr>
        <p:xfrm>
          <a:off x="1237612" y="3459862"/>
          <a:ext cx="7449188" cy="26663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335">
                  <a:extLst>
                    <a:ext uri="{9D8B030D-6E8A-4147-A177-3AD203B41FA5}">
                      <a16:colId xmlns:a16="http://schemas.microsoft.com/office/drawing/2014/main" val="1212176228"/>
                    </a:ext>
                  </a:extLst>
                </a:gridCol>
                <a:gridCol w="946066">
                  <a:extLst>
                    <a:ext uri="{9D8B030D-6E8A-4147-A177-3AD203B41FA5}">
                      <a16:colId xmlns:a16="http://schemas.microsoft.com/office/drawing/2014/main" val="3089745802"/>
                    </a:ext>
                  </a:extLst>
                </a:gridCol>
                <a:gridCol w="1040437">
                  <a:extLst>
                    <a:ext uri="{9D8B030D-6E8A-4147-A177-3AD203B41FA5}">
                      <a16:colId xmlns:a16="http://schemas.microsoft.com/office/drawing/2014/main" val="85392181"/>
                    </a:ext>
                  </a:extLst>
                </a:gridCol>
                <a:gridCol w="1040437">
                  <a:extLst>
                    <a:ext uri="{9D8B030D-6E8A-4147-A177-3AD203B41FA5}">
                      <a16:colId xmlns:a16="http://schemas.microsoft.com/office/drawing/2014/main" val="1137418059"/>
                    </a:ext>
                  </a:extLst>
                </a:gridCol>
                <a:gridCol w="1033418">
                  <a:extLst>
                    <a:ext uri="{9D8B030D-6E8A-4147-A177-3AD203B41FA5}">
                      <a16:colId xmlns:a16="http://schemas.microsoft.com/office/drawing/2014/main" val="3899812671"/>
                    </a:ext>
                  </a:extLst>
                </a:gridCol>
                <a:gridCol w="1032638">
                  <a:extLst>
                    <a:ext uri="{9D8B030D-6E8A-4147-A177-3AD203B41FA5}">
                      <a16:colId xmlns:a16="http://schemas.microsoft.com/office/drawing/2014/main" val="2381352186"/>
                    </a:ext>
                  </a:extLst>
                </a:gridCol>
                <a:gridCol w="1031857">
                  <a:extLst>
                    <a:ext uri="{9D8B030D-6E8A-4147-A177-3AD203B41FA5}">
                      <a16:colId xmlns:a16="http://schemas.microsoft.com/office/drawing/2014/main" val="1398413741"/>
                    </a:ext>
                  </a:extLst>
                </a:gridCol>
              </a:tblGrid>
              <a:tr h="414268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II. Equivalent Security Levels of AES and RSA under Attacks from Classic and Quantum 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Computers *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555981"/>
                  </a:ext>
                </a:extLst>
              </a:tr>
              <a:tr h="328675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Attack Platform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Symmetric Encryption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B1202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Asymmetric (Public-key) Encryption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B1202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641"/>
                  </a:ext>
                </a:extLst>
              </a:tr>
              <a:tr h="4374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Size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Security Level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Size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Security Level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6855222"/>
                  </a:ext>
                </a:extLst>
              </a:tr>
              <a:tr h="328675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Classic Computers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AES-128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RSA-2048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4012935"/>
                  </a:ext>
                </a:extLst>
              </a:tr>
              <a:tr h="4142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AES-256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RSA-15360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15,360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97102"/>
                  </a:ext>
                </a:extLst>
              </a:tr>
              <a:tr h="328675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Quantum Computers</a:t>
                      </a:r>
                      <a:endParaRPr lang="en-US" sz="14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AES-128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RSA-2048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2018491"/>
                  </a:ext>
                </a:extLst>
              </a:tr>
              <a:tr h="4142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AES-256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RSA-15360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15,360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9126363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7539317" y="5388353"/>
            <a:ext cx="663388" cy="653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3142128" y="6157913"/>
            <a:ext cx="1963271" cy="319461"/>
          </a:xfrm>
          <a:prstGeom prst="wedgeRectCallout">
            <a:avLst>
              <a:gd name="adj1" fmla="val 24372"/>
              <a:gd name="adj2" fmla="val -103066"/>
            </a:avLst>
          </a:prstGeom>
          <a:solidFill>
            <a:schemeClr val="tx1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Grover’s algorithm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6239434" y="6171537"/>
            <a:ext cx="1963271" cy="319461"/>
          </a:xfrm>
          <a:prstGeom prst="wedgeRectCallout">
            <a:avLst>
              <a:gd name="adj1" fmla="val 24372"/>
              <a:gd name="adj2" fmla="val -103066"/>
            </a:avLst>
          </a:prstGeom>
          <a:solidFill>
            <a:schemeClr val="tx1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Shor’s </a:t>
            </a:r>
            <a:r>
              <a:rPr lang="en-US" dirty="0"/>
              <a:t>algorithm</a:t>
            </a:r>
          </a:p>
        </p:txBody>
      </p:sp>
      <p:sp>
        <p:nvSpPr>
          <p:cNvPr id="14" name="Oval 13"/>
          <p:cNvSpPr/>
          <p:nvPr/>
        </p:nvSpPr>
        <p:spPr>
          <a:xfrm>
            <a:off x="4589930" y="5704776"/>
            <a:ext cx="443752" cy="33739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681912" y="4886514"/>
            <a:ext cx="37819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71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8" grpId="0" animBg="1"/>
      <p:bldP spid="11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2676</Words>
  <Application>Microsoft Office PowerPoint</Application>
  <PresentationFormat>On-screen Show (4:3)</PresentationFormat>
  <Paragraphs>771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宋体</vt:lpstr>
      <vt:lpstr>等线</vt:lpstr>
      <vt:lpstr>Arial</vt:lpstr>
      <vt:lpstr>Avenir Book</vt:lpstr>
      <vt:lpstr>Bell MT</vt:lpstr>
      <vt:lpstr>Calibri</vt:lpstr>
      <vt:lpstr>Cambria Math</vt:lpstr>
      <vt:lpstr>Wingdings</vt:lpstr>
      <vt:lpstr>Office Theme</vt:lpstr>
      <vt:lpstr>Post-quantum Crypto Primitives (Public-key Encryption &amp; Key Exchange)</vt:lpstr>
      <vt:lpstr>Presentation Flow</vt:lpstr>
      <vt:lpstr>Presentation Flow</vt:lpstr>
      <vt:lpstr>1. What Some Have Said About  Quantum Computers</vt:lpstr>
      <vt:lpstr>1. What Some Have Said About  Quantum Computers</vt:lpstr>
      <vt:lpstr>2. The Actual Situation Now</vt:lpstr>
      <vt:lpstr>2. The Actual Situation Now</vt:lpstr>
      <vt:lpstr>3. One Question </vt:lpstr>
      <vt:lpstr>3. One Question </vt:lpstr>
      <vt:lpstr>Presentation Flow</vt:lpstr>
      <vt:lpstr>4. How Pressing is the Issue?</vt:lpstr>
      <vt:lpstr>4. How Pressing is the Issue?</vt:lpstr>
      <vt:lpstr>4. How Pressing is the Issue?</vt:lpstr>
      <vt:lpstr>4. How Pressing is the Issue?</vt:lpstr>
      <vt:lpstr>4. How Pressing is the Issue?</vt:lpstr>
      <vt:lpstr>4. How Pressing is the Issue?</vt:lpstr>
      <vt:lpstr>4. How Pressing is the Issue?</vt:lpstr>
      <vt:lpstr>4. How Pressing is the Issue?</vt:lpstr>
      <vt:lpstr>4. How Pressing is the Issue?</vt:lpstr>
      <vt:lpstr>Presentation Flow</vt:lpstr>
      <vt:lpstr>5. RSA’s Potential Problem</vt:lpstr>
      <vt:lpstr>5. RSA’s Potential Problem</vt:lpstr>
      <vt:lpstr>5. RSA’s Potential Problem</vt:lpstr>
      <vt:lpstr>5. RSA’s Potential Problem</vt:lpstr>
      <vt:lpstr>5. RSA’s Potential Problem</vt:lpstr>
      <vt:lpstr>5. RSA’s Potential Problem</vt:lpstr>
      <vt:lpstr>5. RSA’s Potential Problem</vt:lpstr>
      <vt:lpstr>Presentation Flow</vt:lpstr>
      <vt:lpstr>6. Post-quantum Secure Encryptions</vt:lpstr>
      <vt:lpstr>6. Code-based Encryption</vt:lpstr>
      <vt:lpstr>6. Code-based Encryption</vt:lpstr>
      <vt:lpstr>6. Code-based Encryption</vt:lpstr>
      <vt:lpstr>6. Code-based Encryption</vt:lpstr>
      <vt:lpstr>6. Code-based Encryption</vt:lpstr>
      <vt:lpstr>6. Code-based Encryption</vt:lpstr>
      <vt:lpstr>6. Code-based Encryption</vt:lpstr>
      <vt:lpstr>6. Code-based Encryption</vt:lpstr>
      <vt:lpstr>6. Code-based Encryption</vt:lpstr>
      <vt:lpstr>6. Code-based Encryption</vt:lpstr>
      <vt:lpstr>6. Code-based Encryption</vt:lpstr>
      <vt:lpstr>6. Lattice-based Encryption</vt:lpstr>
      <vt:lpstr>6. Lattice-based Encryption</vt:lpstr>
      <vt:lpstr>6. Lattice-based Encryption</vt:lpstr>
      <vt:lpstr>6. Lattice-based Encryption</vt:lpstr>
      <vt:lpstr>6. Lattice-based Encryption</vt:lpstr>
      <vt:lpstr>6. Lattice-based Encryption</vt:lpstr>
      <vt:lpstr>6. Lattice-based Encryption</vt:lpstr>
      <vt:lpstr>6. Lattice-based Encryption</vt:lpstr>
      <vt:lpstr>6. Lattice-based Encryption</vt:lpstr>
      <vt:lpstr>6. Lattice-based Encryption</vt:lpstr>
      <vt:lpstr>Presentation Flow</vt:lpstr>
      <vt:lpstr>7. FPGA Implementation of the Primitives</vt:lpstr>
      <vt:lpstr>Any Questions?</vt:lpstr>
    </vt:vector>
  </TitlesOfParts>
  <Company>ASCS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 Kinsy</dc:creator>
  <cp:lastModifiedBy>BUTrustees of Boston University</cp:lastModifiedBy>
  <cp:revision>345</cp:revision>
  <dcterms:created xsi:type="dcterms:W3CDTF">2016-07-13T17:18:51Z</dcterms:created>
  <dcterms:modified xsi:type="dcterms:W3CDTF">2019-02-07T14:59:27Z</dcterms:modified>
</cp:coreProperties>
</file>